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7432000" cy="43891200"/>
  <p:notesSz cx="6716713" cy="92392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6528">
          <p15:clr>
            <a:srgbClr val="000000"/>
          </p15:clr>
        </p15:guide>
        <p15:guide id="2" pos="72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910">
          <p15:clr>
            <a:srgbClr val="000000"/>
          </p15:clr>
        </p15:guide>
        <p15:guide id="2" pos="2115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1" d="100"/>
          <a:sy n="21" d="100"/>
        </p:scale>
        <p:origin x="-1596" y="1080"/>
      </p:cViewPr>
      <p:guideLst>
        <p:guide orient="horz" pos="6528"/>
        <p:guide pos="7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10"/>
        <p:guide pos="211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0000" y="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57425" y="685800"/>
            <a:ext cx="2190600" cy="3505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419600"/>
            <a:ext cx="4876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7630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0000" y="87630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98757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685800"/>
            <a:ext cx="2190750" cy="3505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914400" y="4419600"/>
            <a:ext cx="4876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:notes"/>
          <p:cNvSpPr txBox="1"/>
          <p:nvPr/>
        </p:nvSpPr>
        <p:spPr>
          <a:xfrm>
            <a:off x="3810000" y="87630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1371600" y="10240963"/>
            <a:ext cx="24688800" cy="289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939800" algn="l" rtl="0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Font typeface="Times New Roman"/>
              <a:buChar char="•"/>
              <a:defRPr sz="1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Times New Roman"/>
              <a:buChar char="–"/>
              <a:defRPr sz="9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Char char="•"/>
              <a:defRPr sz="8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–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ctrTitle"/>
          </p:nvPr>
        </p:nvSpPr>
        <p:spPr>
          <a:xfrm>
            <a:off x="2057400" y="13635038"/>
            <a:ext cx="23317200" cy="94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subTitle" idx="1"/>
          </p:nvPr>
        </p:nvSpPr>
        <p:spPr>
          <a:xfrm>
            <a:off x="4114800" y="24871363"/>
            <a:ext cx="19202400" cy="112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Font typeface="Times New Roman"/>
              <a:buNone/>
              <a:defRPr sz="1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Times New Roman"/>
              <a:buNone/>
              <a:defRPr sz="9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  <a:defRPr sz="8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None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None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None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None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None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None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 rot="5400000">
            <a:off x="4248900" y="17396663"/>
            <a:ext cx="37450800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/>
          </p:nvPr>
        </p:nvSpPr>
        <p:spPr>
          <a:xfrm rot="5400000">
            <a:off x="-8171700" y="11300663"/>
            <a:ext cx="37450800" cy="18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939800" algn="l" rtl="0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Font typeface="Times New Roman"/>
              <a:buChar char="•"/>
              <a:defRPr sz="1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Times New Roman"/>
              <a:buChar char="–"/>
              <a:defRPr sz="9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Char char="•"/>
              <a:defRPr sz="8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–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 rot="5400000">
            <a:off x="-767550" y="12380113"/>
            <a:ext cx="28967100" cy="24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939800" algn="l" rtl="0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Font typeface="Times New Roman"/>
              <a:buChar char="•"/>
              <a:defRPr sz="1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857250" algn="l" rtl="0">
              <a:spcBef>
                <a:spcPts val="198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Times New Roman"/>
              <a:buChar char="–"/>
              <a:defRPr sz="9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Char char="•"/>
              <a:defRPr sz="8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–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666750" algn="l" rtl="0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Times New Roman"/>
              <a:buChar char="»"/>
              <a:defRPr sz="6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5376863" y="30724475"/>
            <a:ext cx="16459200" cy="36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9" name="Google Shape;19;p5"/>
          <p:cNvSpPr>
            <a:spLocks noGrp="1"/>
          </p:cNvSpPr>
          <p:nvPr>
            <p:ph type="pic" idx="2"/>
          </p:nvPr>
        </p:nvSpPr>
        <p:spPr>
          <a:xfrm>
            <a:off x="5376863" y="3921125"/>
            <a:ext cx="16459200" cy="263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5376863" y="34350325"/>
            <a:ext cx="16459200" cy="51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1371600" y="1747838"/>
            <a:ext cx="9024900" cy="74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10725150" y="1747838"/>
            <a:ext cx="15335100" cy="374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2"/>
          </p:nvPr>
        </p:nvSpPr>
        <p:spPr>
          <a:xfrm>
            <a:off x="1371600" y="9185275"/>
            <a:ext cx="9024900" cy="300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371600" y="9825038"/>
            <a:ext cx="12120600" cy="40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2"/>
          </p:nvPr>
        </p:nvSpPr>
        <p:spPr>
          <a:xfrm>
            <a:off x="1371600" y="13919200"/>
            <a:ext cx="12120600" cy="252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3"/>
          </p:nvPr>
        </p:nvSpPr>
        <p:spPr>
          <a:xfrm>
            <a:off x="13935075" y="9825038"/>
            <a:ext cx="12125400" cy="40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4"/>
          </p:nvPr>
        </p:nvSpPr>
        <p:spPr>
          <a:xfrm>
            <a:off x="13935075" y="13919200"/>
            <a:ext cx="12125400" cy="252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1371600" y="10240963"/>
            <a:ext cx="12268200" cy="289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13792200" y="10240963"/>
            <a:ext cx="12268200" cy="289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2166938" y="28203525"/>
            <a:ext cx="23317200" cy="87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2166938" y="18602325"/>
            <a:ext cx="23317200" cy="96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rgbClr val="182F47"/>
            </a:gs>
          </a:gsLst>
          <a:lin ang="5400012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/>
        </p:nvSpPr>
        <p:spPr>
          <a:xfrm>
            <a:off x="547686" y="5027612"/>
            <a:ext cx="26214497" cy="503078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256025" tIns="256025" rIns="256025" bIns="2560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4400"/>
              <a:buFont typeface="Arial Black"/>
              <a:buNone/>
            </a:pPr>
            <a:r>
              <a:rPr lang="en-US" sz="4400" b="0" i="0" u="none" strike="noStrike" cap="none" dirty="0" smtClean="0">
                <a:solidFill>
                  <a:srgbClr val="003366"/>
                </a:solidFill>
                <a:latin typeface="Arial Black"/>
                <a:ea typeface="Arial Black"/>
                <a:cs typeface="Arial Black"/>
                <a:sym typeface="Arial Black"/>
              </a:rPr>
              <a:t>ABSTRAK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hangingPunct="0"/>
            <a:r>
              <a:rPr lang="en-AU" sz="2800" dirty="0" err="1"/>
              <a:t>Hiperlipidemia</a:t>
            </a:r>
            <a:r>
              <a:rPr lang="en-AU" sz="2800" dirty="0"/>
              <a:t> </a:t>
            </a:r>
            <a:r>
              <a:rPr lang="en-AU" sz="2800" dirty="0" err="1"/>
              <a:t>merupakan</a:t>
            </a:r>
            <a:r>
              <a:rPr lang="en-AU" sz="2800" dirty="0"/>
              <a:t> </a:t>
            </a:r>
            <a:r>
              <a:rPr lang="en-AU" sz="2800" dirty="0" err="1"/>
              <a:t>kompliksi</a:t>
            </a:r>
            <a:r>
              <a:rPr lang="en-AU" sz="2800" dirty="0"/>
              <a:t> yang </a:t>
            </a:r>
            <a:r>
              <a:rPr lang="en-AU" sz="2800" dirty="0" err="1"/>
              <a:t>berkaitan</a:t>
            </a:r>
            <a:r>
              <a:rPr lang="en-AU" sz="2800" dirty="0"/>
              <a:t> </a:t>
            </a:r>
            <a:r>
              <a:rPr lang="en-AU" sz="2800" dirty="0" err="1"/>
              <a:t>dengan</a:t>
            </a:r>
            <a:r>
              <a:rPr lang="en-AU" sz="2800" dirty="0"/>
              <a:t> </a:t>
            </a:r>
            <a:r>
              <a:rPr lang="en-AU" sz="2800" dirty="0" err="1"/>
              <a:t>penyakit</a:t>
            </a:r>
            <a:r>
              <a:rPr lang="en-AU" sz="2800" dirty="0"/>
              <a:t> diabetes </a:t>
            </a:r>
            <a:r>
              <a:rPr lang="en-AU" sz="2800" dirty="0" err="1"/>
              <a:t>melitus</a:t>
            </a:r>
            <a:r>
              <a:rPr lang="en-AU" sz="2800" dirty="0"/>
              <a:t>. </a:t>
            </a:r>
            <a:r>
              <a:rPr lang="en-AU" sz="2800" dirty="0" err="1"/>
              <a:t>Kelor</a:t>
            </a:r>
            <a:r>
              <a:rPr lang="en-AU" sz="2800" dirty="0"/>
              <a:t> kaya </a:t>
            </a:r>
            <a:r>
              <a:rPr lang="en-AU" sz="2800" dirty="0" err="1"/>
              <a:t>akan</a:t>
            </a:r>
            <a:r>
              <a:rPr lang="en-AU" sz="2800" dirty="0"/>
              <a:t> </a:t>
            </a:r>
            <a:r>
              <a:rPr lang="en-AU" sz="2800" dirty="0" err="1"/>
              <a:t>kandungan</a:t>
            </a:r>
            <a:r>
              <a:rPr lang="en-AU" sz="2800" dirty="0"/>
              <a:t> </a:t>
            </a:r>
            <a:r>
              <a:rPr lang="en-AU" sz="2800" dirty="0" err="1"/>
              <a:t>senyawa</a:t>
            </a:r>
            <a:r>
              <a:rPr lang="en-AU" sz="2800" dirty="0"/>
              <a:t> </a:t>
            </a:r>
            <a:r>
              <a:rPr lang="en-AU" sz="2800" dirty="0" err="1"/>
              <a:t>fitokimia</a:t>
            </a:r>
            <a:r>
              <a:rPr lang="en-AU" sz="2800" dirty="0"/>
              <a:t> </a:t>
            </a:r>
            <a:r>
              <a:rPr lang="en-AU" sz="2800" dirty="0" err="1"/>
              <a:t>seperti</a:t>
            </a:r>
            <a:r>
              <a:rPr lang="en-AU" sz="2800" dirty="0"/>
              <a:t> </a:t>
            </a:r>
            <a:r>
              <a:rPr lang="en-AU" sz="2800" dirty="0" err="1"/>
              <a:t>flovonoid</a:t>
            </a:r>
            <a:r>
              <a:rPr lang="en-AU" sz="2800" dirty="0"/>
              <a:t>, alkaloid </a:t>
            </a:r>
            <a:r>
              <a:rPr lang="en-AU" sz="2800" dirty="0" err="1"/>
              <a:t>dan</a:t>
            </a:r>
            <a:r>
              <a:rPr lang="en-AU" sz="2800" dirty="0"/>
              <a:t> </a:t>
            </a:r>
            <a:r>
              <a:rPr lang="en-AU" sz="2800" dirty="0" err="1"/>
              <a:t>saponin</a:t>
            </a:r>
            <a:r>
              <a:rPr lang="en-AU" sz="2800" dirty="0"/>
              <a:t>. </a:t>
            </a:r>
            <a:r>
              <a:rPr lang="en-AU" sz="2800" dirty="0" err="1"/>
              <a:t>Kandung</a:t>
            </a:r>
            <a:r>
              <a:rPr lang="en-AU" sz="2800" dirty="0"/>
              <a:t> </a:t>
            </a:r>
            <a:r>
              <a:rPr lang="en-AU" sz="2800" dirty="0" err="1"/>
              <a:t>utama</a:t>
            </a:r>
            <a:r>
              <a:rPr lang="en-AU" sz="2800" dirty="0"/>
              <a:t> </a:t>
            </a:r>
            <a:r>
              <a:rPr lang="en-AU" sz="2800" dirty="0" err="1"/>
              <a:t>daun</a:t>
            </a:r>
            <a:r>
              <a:rPr lang="en-AU" sz="2800" dirty="0"/>
              <a:t> </a:t>
            </a:r>
            <a:r>
              <a:rPr lang="en-AU" sz="2800" dirty="0" err="1"/>
              <a:t>kelor</a:t>
            </a:r>
            <a:r>
              <a:rPr lang="en-AU" sz="2800" dirty="0"/>
              <a:t> </a:t>
            </a:r>
            <a:r>
              <a:rPr lang="en-AU" sz="2800" dirty="0" err="1"/>
              <a:t>yaitu</a:t>
            </a:r>
            <a:r>
              <a:rPr lang="en-AU" sz="2800" dirty="0"/>
              <a:t> flavonoid </a:t>
            </a:r>
            <a:r>
              <a:rPr lang="en-AU" sz="2800" dirty="0" err="1"/>
              <a:t>kuersetin</a:t>
            </a:r>
            <a:r>
              <a:rPr lang="en-AU" sz="2800" dirty="0"/>
              <a:t> </a:t>
            </a:r>
            <a:r>
              <a:rPr lang="en-AU" sz="2800" dirty="0" err="1"/>
              <a:t>telah</a:t>
            </a:r>
            <a:r>
              <a:rPr lang="en-AU" sz="2800" dirty="0"/>
              <a:t> </a:t>
            </a:r>
            <a:r>
              <a:rPr lang="en-AU" sz="2800" dirty="0" err="1"/>
              <a:t>terbukti</a:t>
            </a:r>
            <a:r>
              <a:rPr lang="en-AU" sz="2800" dirty="0"/>
              <a:t> </a:t>
            </a:r>
            <a:r>
              <a:rPr lang="en-AU" sz="2800" dirty="0" err="1"/>
              <a:t>memiliki</a:t>
            </a:r>
            <a:r>
              <a:rPr lang="en-AU" sz="2800" dirty="0"/>
              <a:t> </a:t>
            </a:r>
            <a:r>
              <a:rPr lang="en-AU" sz="2800" dirty="0" err="1"/>
              <a:t>aktifitas</a:t>
            </a:r>
            <a:r>
              <a:rPr lang="en-AU" sz="2800" dirty="0"/>
              <a:t> </a:t>
            </a:r>
            <a:r>
              <a:rPr lang="en-AU" sz="2800" dirty="0" err="1"/>
              <a:t>sebagai</a:t>
            </a:r>
            <a:r>
              <a:rPr lang="en-AU" sz="2800" dirty="0"/>
              <a:t> </a:t>
            </a:r>
            <a:r>
              <a:rPr lang="en-AU" sz="2800" dirty="0" err="1"/>
              <a:t>antioksidan</a:t>
            </a:r>
            <a:r>
              <a:rPr lang="en-AU" sz="2800" dirty="0"/>
              <a:t>. </a:t>
            </a:r>
            <a:r>
              <a:rPr lang="en-AU" sz="2800" dirty="0" err="1"/>
              <a:t>Penelitian</a:t>
            </a:r>
            <a:r>
              <a:rPr lang="en-AU" sz="2800" dirty="0"/>
              <a:t> </a:t>
            </a:r>
            <a:r>
              <a:rPr lang="en-AU" sz="2800" dirty="0" err="1"/>
              <a:t>ini</a:t>
            </a:r>
            <a:r>
              <a:rPr lang="en-AU" sz="2800" dirty="0"/>
              <a:t> </a:t>
            </a:r>
            <a:r>
              <a:rPr lang="en-AU" sz="2800" dirty="0" err="1"/>
              <a:t>dilakukan</a:t>
            </a:r>
            <a:r>
              <a:rPr lang="en-AU" sz="2800" dirty="0"/>
              <a:t> </a:t>
            </a:r>
            <a:r>
              <a:rPr lang="en-AU" sz="2800" dirty="0" err="1"/>
              <a:t>untuk</a:t>
            </a:r>
            <a:r>
              <a:rPr lang="en-AU" sz="2800" dirty="0"/>
              <a:t> </a:t>
            </a:r>
            <a:r>
              <a:rPr lang="en-AU" sz="2800" dirty="0" err="1"/>
              <a:t>mengetahui</a:t>
            </a:r>
            <a:r>
              <a:rPr lang="en-AU" sz="2800" dirty="0"/>
              <a:t> </a:t>
            </a:r>
            <a:r>
              <a:rPr lang="en-AU" sz="2800" dirty="0" err="1"/>
              <a:t>efek</a:t>
            </a:r>
            <a:r>
              <a:rPr lang="en-AU" sz="2800" dirty="0"/>
              <a:t> </a:t>
            </a:r>
            <a:r>
              <a:rPr lang="en-AU" sz="2800" dirty="0" err="1"/>
              <a:t>dari</a:t>
            </a:r>
            <a:r>
              <a:rPr lang="en-AU" sz="2800" dirty="0"/>
              <a:t> </a:t>
            </a:r>
            <a:r>
              <a:rPr lang="en-AU" sz="2800" dirty="0" err="1"/>
              <a:t>fraksi</a:t>
            </a:r>
            <a:r>
              <a:rPr lang="en-AU" sz="2800" dirty="0"/>
              <a:t> </a:t>
            </a:r>
            <a:r>
              <a:rPr lang="en-AU" sz="2800" dirty="0" err="1"/>
              <a:t>etil</a:t>
            </a:r>
            <a:r>
              <a:rPr lang="en-AU" sz="2800" dirty="0"/>
              <a:t> </a:t>
            </a:r>
            <a:r>
              <a:rPr lang="en-AU" sz="2800" dirty="0" err="1"/>
              <a:t>asetat</a:t>
            </a:r>
            <a:r>
              <a:rPr lang="en-AU" sz="2800" dirty="0"/>
              <a:t> </a:t>
            </a:r>
            <a:r>
              <a:rPr lang="en-AU" sz="2800" dirty="0" err="1"/>
              <a:t>daun</a:t>
            </a:r>
            <a:r>
              <a:rPr lang="en-AU" sz="2800" dirty="0"/>
              <a:t> </a:t>
            </a:r>
            <a:r>
              <a:rPr lang="en-AU" sz="2800" dirty="0" err="1"/>
              <a:t>kelor</a:t>
            </a:r>
            <a:r>
              <a:rPr lang="en-AU" sz="2800" dirty="0"/>
              <a:t> (FEDK) </a:t>
            </a:r>
            <a:r>
              <a:rPr lang="en-AU" sz="2800" dirty="0" err="1"/>
              <a:t>sebagai</a:t>
            </a:r>
            <a:r>
              <a:rPr lang="en-AU" sz="2800" dirty="0"/>
              <a:t> </a:t>
            </a:r>
            <a:r>
              <a:rPr lang="en-AU" sz="2800" dirty="0" err="1"/>
              <a:t>antihiperlipidemia</a:t>
            </a:r>
            <a:r>
              <a:rPr lang="en-AU" sz="2800" dirty="0"/>
              <a:t>. </a:t>
            </a:r>
            <a:r>
              <a:rPr lang="en-AU" sz="2800" dirty="0" err="1"/>
              <a:t>Penelitian</a:t>
            </a:r>
            <a:r>
              <a:rPr lang="en-AU" sz="2800" dirty="0"/>
              <a:t> </a:t>
            </a:r>
            <a:r>
              <a:rPr lang="en-AU" sz="2800" dirty="0" err="1"/>
              <a:t>dilakukan</a:t>
            </a:r>
            <a:r>
              <a:rPr lang="en-AU" sz="2800" dirty="0"/>
              <a:t> </a:t>
            </a:r>
            <a:r>
              <a:rPr lang="en-AU" sz="2800" dirty="0" err="1"/>
              <a:t>dengan</a:t>
            </a:r>
            <a:r>
              <a:rPr lang="en-AU" sz="2800" dirty="0"/>
              <a:t> 25 </a:t>
            </a:r>
            <a:r>
              <a:rPr lang="en-AU" sz="2800" dirty="0" err="1"/>
              <a:t>tikus</a:t>
            </a:r>
            <a:r>
              <a:rPr lang="en-AU" sz="2800" dirty="0"/>
              <a:t> yang </a:t>
            </a:r>
            <a:r>
              <a:rPr lang="en-AU" sz="2800" dirty="0" err="1"/>
              <a:t>dibagi</a:t>
            </a:r>
            <a:r>
              <a:rPr lang="en-AU" sz="2800" dirty="0"/>
              <a:t> </a:t>
            </a:r>
            <a:r>
              <a:rPr lang="en-AU" sz="2800" dirty="0" err="1"/>
              <a:t>dalam</a:t>
            </a:r>
            <a:r>
              <a:rPr lang="en-AU" sz="2800" dirty="0"/>
              <a:t> 5 </a:t>
            </a:r>
            <a:r>
              <a:rPr lang="en-AU" sz="2800" dirty="0" err="1"/>
              <a:t>kelompok</a:t>
            </a:r>
            <a:r>
              <a:rPr lang="en-AU" sz="2800" dirty="0"/>
              <a:t> </a:t>
            </a:r>
            <a:r>
              <a:rPr lang="en-AU" sz="2800" dirty="0" err="1"/>
              <a:t>yakni</a:t>
            </a:r>
            <a:r>
              <a:rPr lang="en-AU" sz="2800" dirty="0"/>
              <a:t> </a:t>
            </a:r>
            <a:r>
              <a:rPr lang="en-AU" sz="2800" dirty="0" err="1"/>
              <a:t>kontrol</a:t>
            </a:r>
            <a:r>
              <a:rPr lang="en-AU" sz="2800" dirty="0"/>
              <a:t>, diabetes, diabetes </a:t>
            </a:r>
            <a:r>
              <a:rPr lang="en-AU" sz="2800" dirty="0" err="1"/>
              <a:t>dengan</a:t>
            </a:r>
            <a:r>
              <a:rPr lang="en-AU" sz="2800" dirty="0"/>
              <a:t> treatment FEDK </a:t>
            </a:r>
            <a:r>
              <a:rPr lang="en-AU" sz="2800" dirty="0" err="1"/>
              <a:t>dosis</a:t>
            </a:r>
            <a:r>
              <a:rPr lang="en-AU" sz="2800" dirty="0"/>
              <a:t> 12,5 mg/</a:t>
            </a:r>
            <a:r>
              <a:rPr lang="en-AU" sz="2800" dirty="0" err="1"/>
              <a:t>kgBB</a:t>
            </a:r>
            <a:r>
              <a:rPr lang="en-AU" sz="2800" dirty="0"/>
              <a:t>; 25 mg/</a:t>
            </a:r>
            <a:r>
              <a:rPr lang="en-AU" sz="2800" dirty="0" err="1"/>
              <a:t>kgBB</a:t>
            </a:r>
            <a:r>
              <a:rPr lang="en-AU" sz="2800" dirty="0"/>
              <a:t> </a:t>
            </a:r>
            <a:r>
              <a:rPr lang="en-AU" sz="2800" dirty="0" err="1"/>
              <a:t>dan</a:t>
            </a:r>
            <a:r>
              <a:rPr lang="en-AU" sz="2800" dirty="0"/>
              <a:t> 50 mg/</a:t>
            </a:r>
            <a:r>
              <a:rPr lang="en-AU" sz="2800" dirty="0" err="1"/>
              <a:t>kgBB</a:t>
            </a:r>
            <a:r>
              <a:rPr lang="en-AU" sz="2800" dirty="0"/>
              <a:t> </a:t>
            </a:r>
            <a:r>
              <a:rPr lang="en-AU" sz="2800" dirty="0" err="1"/>
              <a:t>terstandar</a:t>
            </a:r>
            <a:r>
              <a:rPr lang="en-AU" sz="2800" dirty="0"/>
              <a:t> </a:t>
            </a:r>
            <a:r>
              <a:rPr lang="en-AU" sz="2800" dirty="0" err="1"/>
              <a:t>kuersetin</a:t>
            </a:r>
            <a:r>
              <a:rPr lang="en-AU" sz="2800" dirty="0"/>
              <a:t>. </a:t>
            </a:r>
            <a:r>
              <a:rPr lang="en-AU" sz="2800" dirty="0" err="1"/>
              <a:t>Tikus</a:t>
            </a:r>
            <a:r>
              <a:rPr lang="en-AU" sz="2800" dirty="0"/>
              <a:t> </a:t>
            </a:r>
            <a:r>
              <a:rPr lang="en-AU" sz="2800" dirty="0" err="1"/>
              <a:t>dibuat</a:t>
            </a:r>
            <a:r>
              <a:rPr lang="en-AU" sz="2800" dirty="0"/>
              <a:t> diabetes </a:t>
            </a:r>
            <a:r>
              <a:rPr lang="en-AU" sz="2800" dirty="0" err="1"/>
              <a:t>dengan</a:t>
            </a:r>
            <a:r>
              <a:rPr lang="en-AU" sz="2800" dirty="0"/>
              <a:t> </a:t>
            </a:r>
            <a:r>
              <a:rPr lang="en-AU" sz="2800" dirty="0" err="1"/>
              <a:t>pemberian</a:t>
            </a:r>
            <a:r>
              <a:rPr lang="en-AU" sz="2800" dirty="0"/>
              <a:t> </a:t>
            </a:r>
            <a:r>
              <a:rPr lang="en-AU" sz="2800" dirty="0" err="1"/>
              <a:t>kombinasi</a:t>
            </a:r>
            <a:r>
              <a:rPr lang="en-AU" sz="2800" dirty="0"/>
              <a:t> </a:t>
            </a:r>
            <a:r>
              <a:rPr lang="en-AU" sz="2800" dirty="0" err="1"/>
              <a:t>streptozotocin</a:t>
            </a:r>
            <a:r>
              <a:rPr lang="en-AU" sz="2800" dirty="0"/>
              <a:t> </a:t>
            </a:r>
            <a:r>
              <a:rPr lang="en-AU" sz="2800" dirty="0" err="1"/>
              <a:t>dosis</a:t>
            </a:r>
            <a:r>
              <a:rPr lang="en-AU" sz="2800" dirty="0"/>
              <a:t> 65 mg/</a:t>
            </a:r>
            <a:r>
              <a:rPr lang="en-AU" sz="2800" dirty="0" err="1"/>
              <a:t>kgBB</a:t>
            </a:r>
            <a:r>
              <a:rPr lang="en-AU" sz="2800" dirty="0"/>
              <a:t> </a:t>
            </a:r>
            <a:r>
              <a:rPr lang="en-AU" sz="2800" dirty="0" err="1"/>
              <a:t>dan</a:t>
            </a:r>
            <a:r>
              <a:rPr lang="en-AU" sz="2800" dirty="0"/>
              <a:t> </a:t>
            </a:r>
            <a:r>
              <a:rPr lang="en-AU" sz="2800" dirty="0" err="1"/>
              <a:t>nicotinamid</a:t>
            </a:r>
            <a:r>
              <a:rPr lang="en-AU" sz="2800" dirty="0"/>
              <a:t> </a:t>
            </a:r>
            <a:r>
              <a:rPr lang="en-AU" sz="2800" dirty="0" err="1"/>
              <a:t>dosis</a:t>
            </a:r>
            <a:r>
              <a:rPr lang="en-AU" sz="2800" dirty="0"/>
              <a:t> 100 mg/</a:t>
            </a:r>
            <a:r>
              <a:rPr lang="en-AU" sz="2800" dirty="0" err="1"/>
              <a:t>kgBB</a:t>
            </a:r>
            <a:r>
              <a:rPr lang="en-AU" sz="2800" dirty="0"/>
              <a:t>. Kadar lipid </a:t>
            </a:r>
            <a:r>
              <a:rPr lang="en-AU" sz="2800" dirty="0" err="1"/>
              <a:t>darah</a:t>
            </a:r>
            <a:r>
              <a:rPr lang="en-AU" sz="2800" dirty="0"/>
              <a:t> </a:t>
            </a:r>
            <a:r>
              <a:rPr lang="en-AU" sz="2800" dirty="0" err="1"/>
              <a:t>pada</a:t>
            </a:r>
            <a:r>
              <a:rPr lang="en-AU" sz="2800" dirty="0"/>
              <a:t> </a:t>
            </a:r>
            <a:r>
              <a:rPr lang="en-AU" sz="2800" dirty="0" err="1"/>
              <a:t>akhir</a:t>
            </a:r>
            <a:r>
              <a:rPr lang="en-AU" sz="2800" dirty="0"/>
              <a:t> treatment </a:t>
            </a:r>
            <a:r>
              <a:rPr lang="en-AU" sz="2800" dirty="0" err="1"/>
              <a:t>dianalisis</a:t>
            </a:r>
            <a:r>
              <a:rPr lang="en-AU" sz="2800" dirty="0"/>
              <a:t> </a:t>
            </a:r>
            <a:r>
              <a:rPr lang="en-AU" sz="2800" dirty="0" err="1"/>
              <a:t>dengan</a:t>
            </a:r>
            <a:r>
              <a:rPr lang="en-AU" sz="2800" dirty="0"/>
              <a:t> </a:t>
            </a:r>
            <a:r>
              <a:rPr lang="en-AU" sz="2800" dirty="0" err="1"/>
              <a:t>menggunakan</a:t>
            </a:r>
            <a:r>
              <a:rPr lang="en-AU" sz="2800" dirty="0"/>
              <a:t> </a:t>
            </a:r>
            <a:r>
              <a:rPr lang="en-AU" sz="2800" dirty="0" err="1"/>
              <a:t>metode</a:t>
            </a:r>
            <a:r>
              <a:rPr lang="en-AU" sz="2800" dirty="0"/>
              <a:t> </a:t>
            </a:r>
            <a:r>
              <a:rPr lang="en-AU" sz="2800" dirty="0" err="1"/>
              <a:t>enzimatik</a:t>
            </a:r>
            <a:r>
              <a:rPr lang="en-AU" sz="2800" dirty="0"/>
              <a:t> </a:t>
            </a:r>
            <a:r>
              <a:rPr lang="en-AU" sz="2800" dirty="0" err="1"/>
              <a:t>kolorimetri</a:t>
            </a:r>
            <a:r>
              <a:rPr lang="en-AU" sz="2800" dirty="0"/>
              <a:t>. </a:t>
            </a:r>
            <a:r>
              <a:rPr lang="en-AU" sz="2800" dirty="0" err="1"/>
              <a:t>Hasil</a:t>
            </a:r>
            <a:r>
              <a:rPr lang="en-AU" sz="2800" dirty="0"/>
              <a:t> </a:t>
            </a:r>
            <a:r>
              <a:rPr lang="en-AU" sz="2800" dirty="0" err="1"/>
              <a:t>penelitian</a:t>
            </a:r>
            <a:r>
              <a:rPr lang="en-AU" sz="2800" dirty="0"/>
              <a:t> </a:t>
            </a:r>
            <a:r>
              <a:rPr lang="en-AU" sz="2800" dirty="0" err="1"/>
              <a:t>menunjukkan</a:t>
            </a:r>
            <a:r>
              <a:rPr lang="en-AU" sz="2800" dirty="0"/>
              <a:t> </a:t>
            </a:r>
            <a:r>
              <a:rPr lang="en-AU" sz="2800" dirty="0" err="1"/>
              <a:t>bahwa</a:t>
            </a:r>
            <a:r>
              <a:rPr lang="en-AU" sz="2800" dirty="0"/>
              <a:t> </a:t>
            </a:r>
            <a:r>
              <a:rPr lang="en-AU" sz="2800" dirty="0" err="1"/>
              <a:t>kadar</a:t>
            </a:r>
            <a:r>
              <a:rPr lang="en-AU" sz="2800" dirty="0"/>
              <a:t> </a:t>
            </a:r>
            <a:r>
              <a:rPr lang="en-AU" sz="2800" dirty="0" err="1"/>
              <a:t>kolesterol</a:t>
            </a:r>
            <a:r>
              <a:rPr lang="en-AU" sz="2800" dirty="0"/>
              <a:t> </a:t>
            </a:r>
            <a:r>
              <a:rPr lang="en-AU" sz="2800" dirty="0" err="1"/>
              <a:t>dan</a:t>
            </a:r>
            <a:r>
              <a:rPr lang="en-AU" sz="2800" dirty="0"/>
              <a:t> </a:t>
            </a:r>
            <a:r>
              <a:rPr lang="en-AU" sz="2800" i="1" dirty="0"/>
              <a:t>Low Density Lipid</a:t>
            </a:r>
            <a:r>
              <a:rPr lang="en-AU" sz="2800" dirty="0"/>
              <a:t> (LDL) </a:t>
            </a:r>
            <a:r>
              <a:rPr lang="en-AU" sz="2800" dirty="0" err="1"/>
              <a:t>tikus</a:t>
            </a:r>
            <a:r>
              <a:rPr lang="en-AU" sz="2800" dirty="0"/>
              <a:t> </a:t>
            </a:r>
            <a:r>
              <a:rPr lang="en-AU" sz="2800" dirty="0" err="1"/>
              <a:t>menurun</a:t>
            </a:r>
            <a:r>
              <a:rPr lang="en-AU" sz="2800" dirty="0"/>
              <a:t> </a:t>
            </a:r>
            <a:r>
              <a:rPr lang="en-AU" sz="2800" dirty="0" err="1"/>
              <a:t>secara</a:t>
            </a:r>
            <a:r>
              <a:rPr lang="en-AU" sz="2800" dirty="0"/>
              <a:t> </a:t>
            </a:r>
            <a:r>
              <a:rPr lang="en-AU" sz="2800" dirty="0" err="1"/>
              <a:t>signifikan</a:t>
            </a:r>
            <a:r>
              <a:rPr lang="en-AU" sz="2800" dirty="0"/>
              <a:t> </a:t>
            </a:r>
            <a:r>
              <a:rPr lang="en-AU" sz="2800" dirty="0" err="1"/>
              <a:t>dibanding</a:t>
            </a:r>
            <a:r>
              <a:rPr lang="en-AU" sz="2800" dirty="0"/>
              <a:t> </a:t>
            </a:r>
            <a:r>
              <a:rPr lang="en-AU" sz="2800" dirty="0" err="1"/>
              <a:t>kelompok</a:t>
            </a:r>
            <a:r>
              <a:rPr lang="en-AU" sz="2800" dirty="0"/>
              <a:t> </a:t>
            </a:r>
            <a:r>
              <a:rPr lang="en-AU" sz="2800" dirty="0" err="1"/>
              <a:t>kontrol</a:t>
            </a:r>
            <a:r>
              <a:rPr lang="en-AU" sz="2800" dirty="0"/>
              <a:t>. FEDK </a:t>
            </a:r>
            <a:r>
              <a:rPr lang="en-AU" sz="2800" dirty="0" err="1"/>
              <a:t>dosis</a:t>
            </a:r>
            <a:r>
              <a:rPr lang="en-AU" sz="2800" dirty="0"/>
              <a:t> 25 mg/</a:t>
            </a:r>
            <a:r>
              <a:rPr lang="en-AU" sz="2800" dirty="0" err="1"/>
              <a:t>kgBB</a:t>
            </a:r>
            <a:r>
              <a:rPr lang="en-AU" sz="2800" dirty="0"/>
              <a:t> </a:t>
            </a:r>
            <a:r>
              <a:rPr lang="en-AU" sz="2800" dirty="0" err="1"/>
              <a:t>memiliki</a:t>
            </a:r>
            <a:r>
              <a:rPr lang="en-AU" sz="2800" dirty="0"/>
              <a:t> </a:t>
            </a:r>
            <a:r>
              <a:rPr lang="en-AU" sz="2800" dirty="0" err="1"/>
              <a:t>aktivitas</a:t>
            </a:r>
            <a:r>
              <a:rPr lang="en-AU" sz="2800" dirty="0"/>
              <a:t> </a:t>
            </a:r>
            <a:r>
              <a:rPr lang="en-AU" sz="2800" dirty="0" err="1"/>
              <a:t>sebagai</a:t>
            </a:r>
            <a:r>
              <a:rPr lang="en-AU" sz="2800" dirty="0"/>
              <a:t> </a:t>
            </a:r>
            <a:r>
              <a:rPr lang="en-AU" sz="2800" dirty="0" err="1"/>
              <a:t>antihiperlipidemia</a:t>
            </a:r>
            <a:r>
              <a:rPr lang="en-AU" sz="2800" dirty="0"/>
              <a:t> paling </a:t>
            </a:r>
            <a:r>
              <a:rPr lang="en-AU" sz="2800" dirty="0" err="1"/>
              <a:t>baik</a:t>
            </a:r>
            <a:r>
              <a:rPr lang="en-AU" sz="2800" dirty="0"/>
              <a:t> </a:t>
            </a:r>
            <a:r>
              <a:rPr lang="en-AU" sz="2800" dirty="0" err="1"/>
              <a:t>pada</a:t>
            </a:r>
            <a:r>
              <a:rPr lang="en-AU" sz="2800" dirty="0"/>
              <a:t> </a:t>
            </a:r>
            <a:r>
              <a:rPr lang="en-AU" sz="2800" dirty="0" err="1"/>
              <a:t>tikus</a:t>
            </a:r>
            <a:r>
              <a:rPr lang="en-AU" sz="2800" dirty="0"/>
              <a:t> diabetes </a:t>
            </a:r>
            <a:r>
              <a:rPr lang="en-AU" sz="2800" dirty="0" err="1"/>
              <a:t>dengan</a:t>
            </a:r>
            <a:r>
              <a:rPr lang="en-AU" sz="2800" dirty="0"/>
              <a:t> </a:t>
            </a:r>
            <a:r>
              <a:rPr lang="en-AU" sz="2800" dirty="0" err="1"/>
              <a:t>induksi</a:t>
            </a:r>
            <a:r>
              <a:rPr lang="en-AU" sz="2800" dirty="0"/>
              <a:t> </a:t>
            </a:r>
            <a:r>
              <a:rPr lang="en-AU" sz="2800" dirty="0" err="1"/>
              <a:t>kombinasi</a:t>
            </a:r>
            <a:r>
              <a:rPr lang="en-AU" sz="2800" dirty="0"/>
              <a:t> </a:t>
            </a:r>
            <a:r>
              <a:rPr lang="en-AU" sz="2800" dirty="0" err="1"/>
              <a:t>streptozotocin</a:t>
            </a:r>
            <a:r>
              <a:rPr lang="en-AU" sz="2800" dirty="0"/>
              <a:t> </a:t>
            </a:r>
            <a:r>
              <a:rPr lang="en-AU" sz="2800" dirty="0" err="1"/>
              <a:t>dan</a:t>
            </a:r>
            <a:r>
              <a:rPr lang="en-AU" sz="2800" dirty="0"/>
              <a:t> </a:t>
            </a:r>
            <a:r>
              <a:rPr lang="en-AU" sz="2800" dirty="0" err="1"/>
              <a:t>nicotinamid</a:t>
            </a:r>
            <a:r>
              <a:rPr lang="en-AU" sz="2800" dirty="0"/>
              <a:t>. Hal </a:t>
            </a:r>
            <a:r>
              <a:rPr lang="en-AU" sz="2800" dirty="0" err="1"/>
              <a:t>ini</a:t>
            </a:r>
            <a:r>
              <a:rPr lang="en-AU" sz="2800" dirty="0"/>
              <a:t> </a:t>
            </a:r>
            <a:r>
              <a:rPr lang="en-AU" sz="2800" dirty="0" err="1"/>
              <a:t>dapat</a:t>
            </a:r>
            <a:r>
              <a:rPr lang="en-AU" sz="2800" dirty="0"/>
              <a:t> </a:t>
            </a:r>
            <a:r>
              <a:rPr lang="en-AU" sz="2800" dirty="0" err="1"/>
              <a:t>menjadi</a:t>
            </a:r>
            <a:r>
              <a:rPr lang="en-AU" sz="2800" dirty="0"/>
              <a:t> </a:t>
            </a:r>
            <a:r>
              <a:rPr lang="en-AU" sz="2800" dirty="0" err="1"/>
              <a:t>dasar</a:t>
            </a:r>
            <a:r>
              <a:rPr lang="en-AU" sz="2800" dirty="0"/>
              <a:t> </a:t>
            </a:r>
            <a:r>
              <a:rPr lang="en-AU" sz="2800" dirty="0" err="1"/>
              <a:t>pengembangan</a:t>
            </a:r>
            <a:r>
              <a:rPr lang="en-AU" sz="2800" dirty="0"/>
              <a:t> FEDK </a:t>
            </a:r>
            <a:r>
              <a:rPr lang="en-AU" sz="2800" dirty="0" err="1"/>
              <a:t>sebagai</a:t>
            </a:r>
            <a:r>
              <a:rPr lang="en-AU" sz="2800" dirty="0"/>
              <a:t> </a:t>
            </a:r>
            <a:r>
              <a:rPr lang="en-AU" sz="2800" dirty="0" err="1"/>
              <a:t>obat</a:t>
            </a:r>
            <a:r>
              <a:rPr lang="en-AU" sz="2800" dirty="0"/>
              <a:t> </a:t>
            </a:r>
            <a:r>
              <a:rPr lang="en-AU" sz="2800" dirty="0" err="1"/>
              <a:t>baru</a:t>
            </a:r>
            <a:r>
              <a:rPr lang="en-AU" sz="2800" dirty="0"/>
              <a:t> </a:t>
            </a:r>
            <a:r>
              <a:rPr lang="en-AU" sz="2800" dirty="0" err="1"/>
              <a:t>antihiperlipidemia</a:t>
            </a:r>
            <a:r>
              <a:rPr lang="en-AU" sz="2800" dirty="0"/>
              <a:t>.</a:t>
            </a:r>
            <a:endParaRPr lang="en-US" sz="2800" dirty="0"/>
          </a:p>
          <a:p>
            <a:pPr algn="just"/>
            <a:r>
              <a:rPr lang="en-US" sz="2800" b="1" dirty="0"/>
              <a:t>Kata </a:t>
            </a:r>
            <a:r>
              <a:rPr lang="en-US" sz="2800" b="1" dirty="0" err="1"/>
              <a:t>kunci</a:t>
            </a:r>
            <a:r>
              <a:rPr lang="en-US" sz="2800" b="1" dirty="0"/>
              <a:t>: </a:t>
            </a:r>
            <a:r>
              <a:rPr lang="en-US" sz="2800" dirty="0" err="1"/>
              <a:t>kelor</a:t>
            </a:r>
            <a:r>
              <a:rPr lang="en-US" sz="2800" dirty="0"/>
              <a:t>, </a:t>
            </a:r>
            <a:r>
              <a:rPr lang="en-US" sz="2800" dirty="0" err="1"/>
              <a:t>etil</a:t>
            </a:r>
            <a:r>
              <a:rPr lang="en-US" sz="2800" dirty="0"/>
              <a:t> </a:t>
            </a:r>
            <a:r>
              <a:rPr lang="en-US" sz="2800" dirty="0" err="1"/>
              <a:t>asetat</a:t>
            </a:r>
            <a:r>
              <a:rPr lang="en-US" sz="2800" dirty="0"/>
              <a:t>, </a:t>
            </a:r>
            <a:r>
              <a:rPr lang="en-US" sz="2800" dirty="0" err="1"/>
              <a:t>antihiperlipidemia</a:t>
            </a:r>
            <a:r>
              <a:rPr lang="en-US" sz="2800" dirty="0"/>
              <a:t> </a:t>
            </a:r>
            <a:endParaRPr sz="2800" b="0" i="0" u="none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3965384" y="24579990"/>
            <a:ext cx="12796800" cy="1569263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256025" tIns="256025" rIns="256025" bIns="2560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PUSTAKA</a:t>
            </a:r>
          </a:p>
          <a:p>
            <a:pPr algn="just"/>
            <a:r>
              <a:rPr lang="id-ID" sz="2800" dirty="0"/>
              <a:t>Dellima BE dan Sulistyawati R</a:t>
            </a:r>
            <a:r>
              <a:rPr lang="en-US" sz="2800" dirty="0"/>
              <a:t>, (2014). </a:t>
            </a:r>
            <a:r>
              <a:rPr lang="id-ID" sz="2800" dirty="0"/>
              <a:t>Aktivitas Penangkapan Radikal DPPH oleh Fraksi n-heksan dan Etil Asetat Daun Kelor</a:t>
            </a:r>
            <a:r>
              <a:rPr lang="en-US" sz="2800" dirty="0"/>
              <a:t>, </a:t>
            </a:r>
            <a:r>
              <a:rPr lang="id-ID" sz="2800" i="1" dirty="0"/>
              <a:t>Media Farmasi</a:t>
            </a:r>
            <a:r>
              <a:rPr lang="en-US" sz="2800" dirty="0"/>
              <a:t>, Vol. </a:t>
            </a:r>
            <a:r>
              <a:rPr lang="id-ID" sz="2800" dirty="0"/>
              <a:t>11</a:t>
            </a:r>
            <a:r>
              <a:rPr lang="en-US" sz="2800" dirty="0"/>
              <a:t>, No. </a:t>
            </a:r>
            <a:r>
              <a:rPr lang="id-ID" sz="2800" dirty="0"/>
              <a:t>1</a:t>
            </a:r>
            <a:r>
              <a:rPr lang="en-US" sz="2800" dirty="0"/>
              <a:t>, </a:t>
            </a:r>
            <a:r>
              <a:rPr lang="id-ID" sz="2800" dirty="0"/>
              <a:t>1-6</a:t>
            </a:r>
            <a:endParaRPr lang="en-US" sz="2800" dirty="0"/>
          </a:p>
          <a:p>
            <a:pPr algn="just"/>
            <a:r>
              <a:rPr lang="id-ID" sz="2800" dirty="0"/>
              <a:t>Eleirt U, Wolters B, Nahrstedt A </a:t>
            </a:r>
            <a:r>
              <a:rPr lang="en-US" sz="2800" dirty="0"/>
              <a:t>(2007). </a:t>
            </a:r>
            <a:r>
              <a:rPr lang="id-ID" sz="2800" dirty="0"/>
              <a:t>The Antibiotic Principle of Seeds of </a:t>
            </a:r>
            <a:r>
              <a:rPr lang="id-ID" sz="2800" i="1" dirty="0"/>
              <a:t>Moringa oleifera </a:t>
            </a:r>
            <a:r>
              <a:rPr lang="id-ID" sz="2800" dirty="0"/>
              <a:t>and</a:t>
            </a:r>
            <a:r>
              <a:rPr lang="id-ID" sz="2800" i="1" dirty="0"/>
              <a:t> Moringa stenopetala</a:t>
            </a:r>
            <a:r>
              <a:rPr lang="en-US" sz="2800" dirty="0"/>
              <a:t>, </a:t>
            </a:r>
            <a:r>
              <a:rPr lang="id-ID" sz="2800" i="1" dirty="0"/>
              <a:t>Journal of Medicinal Plant Research</a:t>
            </a:r>
            <a:r>
              <a:rPr lang="en-US" sz="2800" dirty="0"/>
              <a:t>, Vol. </a:t>
            </a:r>
            <a:r>
              <a:rPr lang="id-ID" sz="2800" dirty="0"/>
              <a:t>42</a:t>
            </a:r>
            <a:r>
              <a:rPr lang="en-US" sz="2800" dirty="0"/>
              <a:t>, </a:t>
            </a:r>
            <a:r>
              <a:rPr lang="id-ID" sz="2800" dirty="0"/>
              <a:t>55-61</a:t>
            </a:r>
            <a:endParaRPr lang="en-US" sz="2800" dirty="0"/>
          </a:p>
          <a:p>
            <a:pPr algn="just"/>
            <a:r>
              <a:rPr lang="en-US" sz="2800" dirty="0" err="1"/>
              <a:t>Fitriarini</a:t>
            </a:r>
            <a:r>
              <a:rPr lang="en-US" sz="2800" dirty="0"/>
              <a:t> S and </a:t>
            </a:r>
            <a:r>
              <a:rPr lang="en-US" sz="2800" dirty="0" err="1"/>
              <a:t>Murwani</a:t>
            </a:r>
            <a:r>
              <a:rPr lang="en-US" sz="2800" dirty="0"/>
              <a:t> RH, (2014). </a:t>
            </a:r>
            <a:r>
              <a:rPr lang="en-US" sz="2800" dirty="0" err="1"/>
              <a:t>Perbedaan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ekstrak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rebusan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salam</a:t>
            </a:r>
            <a:r>
              <a:rPr lang="en-US" sz="2800" dirty="0"/>
              <a:t> (Eugenia </a:t>
            </a:r>
            <a:r>
              <a:rPr lang="en-US" sz="2800" dirty="0" err="1"/>
              <a:t>polyanta</a:t>
            </a:r>
            <a:r>
              <a:rPr lang="en-US" sz="2800" dirty="0"/>
              <a:t>)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pencegahan</a:t>
            </a:r>
            <a:r>
              <a:rPr lang="en-US" sz="2800" dirty="0"/>
              <a:t> </a:t>
            </a:r>
            <a:r>
              <a:rPr lang="en-US" sz="2800" dirty="0" err="1"/>
              <a:t>penurunan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HDL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tikus</a:t>
            </a:r>
            <a:r>
              <a:rPr lang="en-US" sz="2800" dirty="0"/>
              <a:t> </a:t>
            </a:r>
            <a:r>
              <a:rPr lang="en-US" sz="2800" dirty="0" err="1"/>
              <a:t>sprague</a:t>
            </a:r>
            <a:r>
              <a:rPr lang="en-US" sz="2800" dirty="0"/>
              <a:t> </a:t>
            </a:r>
            <a:r>
              <a:rPr lang="en-US" sz="2800" dirty="0" err="1"/>
              <a:t>dawley</a:t>
            </a:r>
            <a:r>
              <a:rPr lang="en-US" sz="2800" dirty="0"/>
              <a:t>, </a:t>
            </a:r>
            <a:r>
              <a:rPr lang="en-US" sz="2800" i="1" dirty="0"/>
              <a:t>Journal of Nutrition College</a:t>
            </a:r>
            <a:r>
              <a:rPr lang="en-US" sz="2800" dirty="0"/>
              <a:t>, Vol. 3, No. 1, 184-91</a:t>
            </a:r>
          </a:p>
          <a:p>
            <a:pPr algn="just"/>
            <a:r>
              <a:rPr lang="id-ID" sz="2800" dirty="0"/>
              <a:t>Jaiswal D, Rai PK, Mehta S, Kumar A, Watal G</a:t>
            </a:r>
            <a:r>
              <a:rPr lang="en-US" sz="2800" dirty="0"/>
              <a:t>, (2009). </a:t>
            </a:r>
            <a:r>
              <a:rPr lang="id-ID" sz="2800" dirty="0"/>
              <a:t>Effect of </a:t>
            </a:r>
            <a:r>
              <a:rPr lang="id-ID" sz="2800" i="1" dirty="0"/>
              <a:t>Moringa oleifera</a:t>
            </a:r>
            <a:r>
              <a:rPr lang="id-ID" sz="2800" dirty="0"/>
              <a:t> Lamk., Leaves Aqueous Extract Therapy on Hyperglicemic Rats</a:t>
            </a:r>
            <a:r>
              <a:rPr lang="en-US" sz="2800" dirty="0"/>
              <a:t>, </a:t>
            </a:r>
            <a:r>
              <a:rPr lang="id-ID" sz="2800" i="1" dirty="0"/>
              <a:t>Journal of Ethnopharmacology</a:t>
            </a:r>
            <a:r>
              <a:rPr lang="en-US" sz="2800" dirty="0"/>
              <a:t>, Vol. </a:t>
            </a:r>
            <a:r>
              <a:rPr lang="id-ID" sz="2800" dirty="0"/>
              <a:t>123</a:t>
            </a:r>
            <a:r>
              <a:rPr lang="en-US" sz="2800" dirty="0"/>
              <a:t>, </a:t>
            </a:r>
            <a:r>
              <a:rPr lang="id-ID" sz="2800" dirty="0"/>
              <a:t>392-3</a:t>
            </a:r>
            <a:endParaRPr lang="en-US" sz="2800" dirty="0"/>
          </a:p>
          <a:p>
            <a:pPr algn="just"/>
            <a:r>
              <a:rPr lang="en-US" sz="2800" dirty="0" err="1"/>
              <a:t>Marsiello</a:t>
            </a:r>
            <a:r>
              <a:rPr lang="en-US" sz="2800" dirty="0"/>
              <a:t> P, </a:t>
            </a:r>
            <a:r>
              <a:rPr lang="en-US" sz="2800" dirty="0" err="1"/>
              <a:t>Broca</a:t>
            </a:r>
            <a:r>
              <a:rPr lang="en-US" sz="2800" dirty="0"/>
              <a:t> C, Gross R, </a:t>
            </a:r>
            <a:r>
              <a:rPr lang="en-US" sz="2800" dirty="0" err="1"/>
              <a:t>Roye</a:t>
            </a:r>
            <a:r>
              <a:rPr lang="en-US" sz="2800" dirty="0"/>
              <a:t> M, </a:t>
            </a:r>
            <a:r>
              <a:rPr lang="en-US" sz="2800" dirty="0" err="1"/>
              <a:t>Manteghetti</a:t>
            </a:r>
            <a:r>
              <a:rPr lang="en-US" sz="2800" dirty="0"/>
              <a:t> M, </a:t>
            </a:r>
            <a:r>
              <a:rPr lang="en-US" sz="2800" dirty="0" err="1"/>
              <a:t>Hillaire</a:t>
            </a:r>
            <a:r>
              <a:rPr lang="en-US" sz="2800" dirty="0"/>
              <a:t>-Buys, </a:t>
            </a:r>
            <a:r>
              <a:rPr lang="en-US" sz="2800" i="1" dirty="0"/>
              <a:t>et al</a:t>
            </a:r>
            <a:r>
              <a:rPr lang="en-US" sz="2800" dirty="0"/>
              <a:t>., (1998). Experimental NIDDM: Development of a New Model in Adult Rats </a:t>
            </a:r>
            <a:r>
              <a:rPr lang="en-US" sz="2800" dirty="0" err="1"/>
              <a:t>Administreted</a:t>
            </a:r>
            <a:r>
              <a:rPr lang="en-US" sz="2800" dirty="0"/>
              <a:t> </a:t>
            </a:r>
            <a:r>
              <a:rPr lang="en-US" sz="2800" dirty="0" err="1"/>
              <a:t>Streptozotocin</a:t>
            </a:r>
            <a:r>
              <a:rPr lang="en-US" sz="2800" dirty="0"/>
              <a:t> and </a:t>
            </a:r>
            <a:r>
              <a:rPr lang="en-US" sz="2800" dirty="0" err="1"/>
              <a:t>Nicotinamide</a:t>
            </a:r>
            <a:r>
              <a:rPr lang="en-US" sz="2800" dirty="0"/>
              <a:t>, </a:t>
            </a:r>
            <a:r>
              <a:rPr lang="en-US" sz="2800" i="1" dirty="0"/>
              <a:t>Diabetes</a:t>
            </a:r>
            <a:r>
              <a:rPr lang="en-US" sz="2800" dirty="0"/>
              <a:t>, Vol. 47, 224-49</a:t>
            </a:r>
          </a:p>
          <a:p>
            <a:pPr algn="just"/>
            <a:r>
              <a:rPr lang="en-US" sz="2800" dirty="0" err="1"/>
              <a:t>Puspasari</a:t>
            </a:r>
            <a:r>
              <a:rPr lang="en-US" sz="2800" dirty="0"/>
              <a:t> AF, </a:t>
            </a:r>
            <a:r>
              <a:rPr lang="en-US" sz="2800" dirty="0" err="1"/>
              <a:t>Agustini</a:t>
            </a:r>
            <a:r>
              <a:rPr lang="en-US" sz="2800" dirty="0"/>
              <a:t> SM, </a:t>
            </a:r>
            <a:r>
              <a:rPr lang="en-US" sz="2800" dirty="0" err="1"/>
              <a:t>Illahika</a:t>
            </a:r>
            <a:r>
              <a:rPr lang="en-US" sz="2800" dirty="0"/>
              <a:t> AP, (2016). </a:t>
            </a:r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ekstrak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kersen</a:t>
            </a:r>
            <a:r>
              <a:rPr lang="en-US" sz="2800" dirty="0"/>
              <a:t> (</a:t>
            </a:r>
            <a:r>
              <a:rPr lang="en-US" sz="2800" dirty="0" err="1"/>
              <a:t>Muntingia</a:t>
            </a:r>
            <a:r>
              <a:rPr lang="en-US" sz="2800" dirty="0"/>
              <a:t> </a:t>
            </a:r>
            <a:r>
              <a:rPr lang="en-US" sz="2800" dirty="0" err="1"/>
              <a:t>calabra</a:t>
            </a:r>
            <a:r>
              <a:rPr lang="en-US" sz="2800" dirty="0"/>
              <a:t> L.)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profil</a:t>
            </a:r>
            <a:r>
              <a:rPr lang="en-US" sz="2800" dirty="0"/>
              <a:t> lipid </a:t>
            </a:r>
            <a:r>
              <a:rPr lang="en-US" sz="2800" dirty="0" err="1"/>
              <a:t>mencit</a:t>
            </a:r>
            <a:r>
              <a:rPr lang="en-US" sz="2800" dirty="0"/>
              <a:t> </a:t>
            </a:r>
            <a:r>
              <a:rPr lang="en-US" sz="2800" dirty="0" err="1"/>
              <a:t>putih</a:t>
            </a:r>
            <a:r>
              <a:rPr lang="en-US" sz="2800" dirty="0"/>
              <a:t> (</a:t>
            </a:r>
            <a:r>
              <a:rPr lang="en-US" sz="2800" dirty="0" err="1"/>
              <a:t>Mus</a:t>
            </a:r>
            <a:r>
              <a:rPr lang="en-US" sz="2800" dirty="0"/>
              <a:t> </a:t>
            </a:r>
            <a:r>
              <a:rPr lang="en-US" sz="2800" dirty="0" err="1"/>
              <a:t>Musculus</a:t>
            </a:r>
            <a:r>
              <a:rPr lang="en-US" sz="2800" dirty="0"/>
              <a:t>) </a:t>
            </a:r>
            <a:r>
              <a:rPr lang="en-US" sz="2800" dirty="0" err="1"/>
              <a:t>Jantan</a:t>
            </a:r>
            <a:r>
              <a:rPr lang="en-US" sz="2800" dirty="0"/>
              <a:t> yang </a:t>
            </a:r>
            <a:r>
              <a:rPr lang="en-US" sz="2800" dirty="0" err="1"/>
              <a:t>diinduksi</a:t>
            </a:r>
            <a:r>
              <a:rPr lang="en-US" sz="2800" dirty="0"/>
              <a:t> </a:t>
            </a:r>
            <a:r>
              <a:rPr lang="en-US" sz="2800" dirty="0" err="1"/>
              <a:t>minyak</a:t>
            </a:r>
            <a:r>
              <a:rPr lang="en-US" sz="2800" dirty="0"/>
              <a:t> </a:t>
            </a:r>
            <a:r>
              <a:rPr lang="en-US" sz="2800" dirty="0" err="1"/>
              <a:t>jelantah</a:t>
            </a:r>
            <a:r>
              <a:rPr lang="en-US" sz="2800" dirty="0"/>
              <a:t>, Vol. 12, No. 1, 49-55</a:t>
            </a:r>
          </a:p>
          <a:p>
            <a:pPr algn="just"/>
            <a:r>
              <a:rPr lang="en-US" sz="2800" dirty="0"/>
              <a:t>Wilcox IJ, </a:t>
            </a:r>
            <a:r>
              <a:rPr lang="en-US" sz="2800" dirty="0" err="1"/>
              <a:t>Borradaile</a:t>
            </a:r>
            <a:r>
              <a:rPr lang="en-US" sz="2800" dirty="0"/>
              <a:t> NM, de </a:t>
            </a:r>
            <a:r>
              <a:rPr lang="en-US" sz="2800" dirty="0" err="1"/>
              <a:t>dreu</a:t>
            </a:r>
            <a:r>
              <a:rPr lang="en-US" sz="2800" dirty="0"/>
              <a:t> LE, Huff MW, (2001). Secretion </a:t>
            </a:r>
            <a:r>
              <a:rPr lang="en-US" sz="2800" dirty="0" err="1"/>
              <a:t>af</a:t>
            </a:r>
            <a:r>
              <a:rPr lang="en-US" sz="2800" dirty="0"/>
              <a:t> hepatocyte </a:t>
            </a:r>
            <a:r>
              <a:rPr lang="en-US" sz="2800" dirty="0" err="1"/>
              <a:t>apoB</a:t>
            </a:r>
            <a:r>
              <a:rPr lang="en-US" sz="2800" dirty="0"/>
              <a:t> is inhibited by the flavonoid , </a:t>
            </a:r>
            <a:r>
              <a:rPr lang="en-US" sz="2800" dirty="0" err="1"/>
              <a:t>narigenin</a:t>
            </a:r>
            <a:r>
              <a:rPr lang="en-US" sz="2800" dirty="0"/>
              <a:t> and </a:t>
            </a:r>
            <a:r>
              <a:rPr lang="en-US" sz="2800" dirty="0" err="1"/>
              <a:t>hesperetin</a:t>
            </a:r>
            <a:r>
              <a:rPr lang="en-US" sz="2800" dirty="0"/>
              <a:t>, via reduced activity and expression of ACAT2 and MTP, </a:t>
            </a:r>
            <a:r>
              <a:rPr lang="en-US" sz="2800" i="1" dirty="0"/>
              <a:t>Journal of Lipid Research</a:t>
            </a:r>
            <a:r>
              <a:rPr lang="en-US" sz="2800" dirty="0"/>
              <a:t>, Vol. 42, 725-34</a:t>
            </a:r>
          </a:p>
          <a:p>
            <a:pPr algn="just"/>
            <a:r>
              <a:rPr lang="en-US" sz="2800" dirty="0" err="1"/>
              <a:t>Rahmania</a:t>
            </a:r>
            <a:r>
              <a:rPr lang="en-US" sz="2800" dirty="0"/>
              <a:t> S, </a:t>
            </a:r>
            <a:r>
              <a:rPr lang="en-US" sz="2800" dirty="0" err="1"/>
              <a:t>Sulistiyani</a:t>
            </a:r>
            <a:r>
              <a:rPr lang="en-US" sz="2800" dirty="0"/>
              <a:t>, </a:t>
            </a:r>
            <a:r>
              <a:rPr lang="en-US" sz="2800" dirty="0" err="1"/>
              <a:t>Lelono</a:t>
            </a:r>
            <a:r>
              <a:rPr lang="en-US" sz="2800" dirty="0"/>
              <a:t> AA, (2017). Identification of HMG-CoA </a:t>
            </a:r>
            <a:r>
              <a:rPr lang="en-US" sz="2800" dirty="0" err="1"/>
              <a:t>Reductase</a:t>
            </a:r>
            <a:r>
              <a:rPr lang="en-US" sz="2800" dirty="0"/>
              <a:t> Inhibitor Active Compound in Medical Forest Plants, </a:t>
            </a:r>
            <a:r>
              <a:rPr lang="en-US" sz="2800" i="1" dirty="0" err="1"/>
              <a:t>Jurnal</a:t>
            </a:r>
            <a:r>
              <a:rPr lang="en-US" sz="2800" i="1" dirty="0"/>
              <a:t> </a:t>
            </a:r>
            <a:r>
              <a:rPr lang="en-US" sz="2800" i="1" dirty="0" err="1"/>
              <a:t>Kefarmasian</a:t>
            </a:r>
            <a:r>
              <a:rPr lang="en-US" sz="2800" i="1" dirty="0"/>
              <a:t> Indonesia</a:t>
            </a:r>
            <a:r>
              <a:rPr lang="en-US" sz="2800" dirty="0"/>
              <a:t>, Vol. 7, No. 2, 95-104</a:t>
            </a:r>
          </a:p>
          <a:p>
            <a:pPr algn="just"/>
            <a:r>
              <a:rPr lang="id-ID" sz="2800" dirty="0"/>
              <a:t>Sashidara KV, Rosaiah JN, Tyagi E, Sukhla R, Rabhubir</a:t>
            </a:r>
            <a:r>
              <a:rPr lang="en-US" sz="2800" dirty="0"/>
              <a:t>, (2009). </a:t>
            </a:r>
            <a:r>
              <a:rPr lang="id-ID" sz="2800" dirty="0"/>
              <a:t>Rare Dipeptide and Urea Derivatives from Roots of </a:t>
            </a:r>
            <a:r>
              <a:rPr lang="id-ID" sz="2800" i="1" dirty="0"/>
              <a:t>Moringa oleifera </a:t>
            </a:r>
            <a:r>
              <a:rPr lang="id-ID" sz="2800" dirty="0"/>
              <a:t>as Potential Antiinflamatory and Antinociceptive Agents</a:t>
            </a:r>
            <a:r>
              <a:rPr lang="en-US" sz="2800" dirty="0"/>
              <a:t>, </a:t>
            </a:r>
            <a:r>
              <a:rPr lang="id-ID" sz="2800" i="1" dirty="0"/>
              <a:t>European Journal of Medicine Chemistry</a:t>
            </a:r>
            <a:r>
              <a:rPr lang="en-US" sz="2800" dirty="0"/>
              <a:t>,   Vol. </a:t>
            </a:r>
            <a:r>
              <a:rPr lang="id-ID" sz="2800" dirty="0"/>
              <a:t>44</a:t>
            </a:r>
            <a:r>
              <a:rPr lang="en-US" sz="2800" dirty="0"/>
              <a:t>, No. </a:t>
            </a:r>
            <a:r>
              <a:rPr lang="id-ID" sz="2800" dirty="0"/>
              <a:t>1</a:t>
            </a:r>
            <a:r>
              <a:rPr lang="en-US" sz="2800" dirty="0"/>
              <a:t>, </a:t>
            </a:r>
            <a:r>
              <a:rPr lang="id-ID" sz="2800" dirty="0"/>
              <a:t>432-36</a:t>
            </a:r>
            <a:endParaRPr lang="en-US" sz="2800" dirty="0"/>
          </a:p>
          <a:p>
            <a:pPr algn="just"/>
            <a:r>
              <a:rPr lang="en-US" sz="2800" dirty="0" err="1"/>
              <a:t>Sulistyawati</a:t>
            </a:r>
            <a:r>
              <a:rPr lang="en-US" sz="2800" dirty="0"/>
              <a:t> R, </a:t>
            </a:r>
            <a:r>
              <a:rPr lang="en-US" sz="2800" dirty="0" err="1"/>
              <a:t>Nurani</a:t>
            </a:r>
            <a:r>
              <a:rPr lang="en-US" sz="2800" dirty="0"/>
              <a:t> LH, </a:t>
            </a:r>
            <a:r>
              <a:rPr lang="en-US" sz="2800" dirty="0" err="1"/>
              <a:t>Hidayati</a:t>
            </a:r>
            <a:r>
              <a:rPr lang="en-US" sz="2800" dirty="0"/>
              <a:t> S, </a:t>
            </a:r>
            <a:r>
              <a:rPr lang="en-US" sz="2800" dirty="0" err="1"/>
              <a:t>Mursyidi</a:t>
            </a:r>
            <a:r>
              <a:rPr lang="en-US" sz="2800" dirty="0"/>
              <a:t> A, </a:t>
            </a:r>
            <a:r>
              <a:rPr lang="en-US" sz="2800" dirty="0" err="1"/>
              <a:t>Mustofa</a:t>
            </a:r>
            <a:r>
              <a:rPr lang="en-US" sz="2800" dirty="0"/>
              <a:t>, (2017). </a:t>
            </a:r>
            <a:r>
              <a:rPr lang="en-US" sz="2800" dirty="0" err="1"/>
              <a:t>Standarisasi</a:t>
            </a:r>
            <a:r>
              <a:rPr lang="en-US" sz="2800" dirty="0"/>
              <a:t> </a:t>
            </a:r>
            <a:r>
              <a:rPr lang="en-US" sz="2800" dirty="0" err="1"/>
              <a:t>Kualitas</a:t>
            </a:r>
            <a:r>
              <a:rPr lang="en-US" sz="2800" dirty="0"/>
              <a:t> </a:t>
            </a:r>
            <a:r>
              <a:rPr lang="en-US" sz="2800" dirty="0" err="1"/>
              <a:t>Fraksi</a:t>
            </a:r>
            <a:r>
              <a:rPr lang="en-US" sz="2800" dirty="0"/>
              <a:t> </a:t>
            </a:r>
            <a:r>
              <a:rPr lang="en-US" sz="2800" dirty="0" err="1"/>
              <a:t>Etil</a:t>
            </a:r>
            <a:r>
              <a:rPr lang="en-US" sz="2800" dirty="0"/>
              <a:t> </a:t>
            </a:r>
            <a:r>
              <a:rPr lang="en-US" sz="2800" dirty="0" err="1"/>
              <a:t>Asetat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Kelor</a:t>
            </a:r>
            <a:r>
              <a:rPr lang="en-US" sz="2800" dirty="0"/>
              <a:t> (</a:t>
            </a:r>
            <a:r>
              <a:rPr lang="en-US" sz="2800" i="1" dirty="0" err="1"/>
              <a:t>Moringa</a:t>
            </a:r>
            <a:r>
              <a:rPr lang="en-US" sz="2800" i="1" dirty="0"/>
              <a:t> </a:t>
            </a:r>
            <a:r>
              <a:rPr lang="en-US" sz="2800" i="1" dirty="0" err="1"/>
              <a:t>oleifera</a:t>
            </a:r>
            <a:r>
              <a:rPr lang="en-US" sz="2800" i="1" dirty="0"/>
              <a:t> </a:t>
            </a:r>
            <a:r>
              <a:rPr lang="en-US" sz="2800" i="1" dirty="0" err="1"/>
              <a:t>Lamk</a:t>
            </a:r>
            <a:r>
              <a:rPr lang="en-US" sz="2800" dirty="0"/>
              <a:t>.) Proceeding the 6</a:t>
            </a:r>
            <a:r>
              <a:rPr lang="en-US" sz="2800" baseline="30000" dirty="0"/>
              <a:t>Th</a:t>
            </a:r>
            <a:r>
              <a:rPr lang="en-US" sz="2800" dirty="0"/>
              <a:t> University Research Colloquium. </a:t>
            </a:r>
            <a:r>
              <a:rPr lang="en-US" sz="2800" dirty="0" err="1"/>
              <a:t>Unversitas</a:t>
            </a:r>
            <a:r>
              <a:rPr lang="en-US" sz="2800" dirty="0"/>
              <a:t> </a:t>
            </a:r>
            <a:r>
              <a:rPr lang="en-US" sz="2800" dirty="0" err="1"/>
              <a:t>Muhamadiyah</a:t>
            </a:r>
            <a:r>
              <a:rPr lang="en-US" sz="2800" dirty="0"/>
              <a:t> </a:t>
            </a:r>
            <a:r>
              <a:rPr lang="en-US" sz="2800" dirty="0" err="1"/>
              <a:t>magelang</a:t>
            </a:r>
            <a:r>
              <a:rPr lang="en-US" sz="2800" dirty="0"/>
              <a:t>. 67-72</a:t>
            </a:r>
          </a:p>
          <a:p>
            <a:r>
              <a:rPr lang="en-US" sz="2800" b="1" dirty="0"/>
              <a:t> </a:t>
            </a:r>
            <a:endParaRPr lang="en-US" sz="28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14046072" y="10502512"/>
            <a:ext cx="12633841" cy="6170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8000" tIns="64000" rIns="128000" bIns="64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Gambar </a:t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14047653" y="17084692"/>
            <a:ext cx="12632261" cy="72015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8000" tIns="64000" rIns="128000" bIns="64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Gambar</a:t>
            </a:r>
            <a:endParaRPr dirty="0"/>
          </a:p>
        </p:txBody>
      </p:sp>
      <p:sp>
        <p:nvSpPr>
          <p:cNvPr id="63" name="Google Shape;63;p13"/>
          <p:cNvSpPr txBox="1"/>
          <p:nvPr/>
        </p:nvSpPr>
        <p:spPr>
          <a:xfrm>
            <a:off x="613127" y="28544043"/>
            <a:ext cx="12796800" cy="1173527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256025" tIns="256025" rIns="256025" bIns="2560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4400"/>
              <a:buFont typeface="Arial Black"/>
              <a:buNone/>
            </a:pPr>
            <a:r>
              <a:rPr lang="en-US" sz="4400" b="0" i="0" u="none" dirty="0">
                <a:solidFill>
                  <a:srgbClr val="003366"/>
                </a:solidFill>
                <a:latin typeface="Arial Black"/>
                <a:ea typeface="Arial Black"/>
                <a:cs typeface="Arial Black"/>
                <a:sym typeface="Arial Black"/>
              </a:rPr>
              <a:t>HASIL DAN </a:t>
            </a:r>
            <a:r>
              <a:rPr lang="en-US" sz="4400" b="0" i="0" u="none" dirty="0" smtClean="0">
                <a:solidFill>
                  <a:srgbClr val="003366"/>
                </a:solidFill>
                <a:latin typeface="Arial Black"/>
                <a:ea typeface="Arial Black"/>
                <a:cs typeface="Arial Black"/>
                <a:sym typeface="Arial Black"/>
              </a:rPr>
              <a:t>PEMBAHASAN</a:t>
            </a: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/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diatas</a:t>
            </a:r>
            <a:r>
              <a:rPr lang="en-US" sz="2800" dirty="0"/>
              <a:t>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kombinasi</a:t>
            </a:r>
            <a:r>
              <a:rPr lang="en-US" sz="2800" dirty="0"/>
              <a:t> </a:t>
            </a:r>
            <a:r>
              <a:rPr lang="en-US" sz="2800" dirty="0" err="1"/>
              <a:t>streptozotocin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nicotinamid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glukosa</a:t>
            </a:r>
            <a:r>
              <a:rPr lang="en-US" sz="2800" dirty="0"/>
              <a:t> </a:t>
            </a:r>
            <a:r>
              <a:rPr lang="en-US" sz="2800" dirty="0" err="1"/>
              <a:t>darah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signifikan</a:t>
            </a:r>
            <a:r>
              <a:rPr lang="en-US" sz="2800" dirty="0"/>
              <a:t> </a:t>
            </a:r>
            <a:r>
              <a:rPr lang="en-US" sz="2800" dirty="0" err="1"/>
              <a:t>dibanding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normal. </a:t>
            </a:r>
          </a:p>
          <a:p>
            <a:pPr algn="just"/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FEDK </a:t>
            </a:r>
            <a:r>
              <a:rPr lang="en-US" sz="2800" dirty="0" err="1"/>
              <a:t>dosis</a:t>
            </a:r>
            <a:r>
              <a:rPr lang="en-US" sz="2800" dirty="0"/>
              <a:t> 25 mg/kg </a:t>
            </a:r>
            <a:r>
              <a:rPr lang="en-US" sz="2800" dirty="0" err="1"/>
              <a:t>terstandar</a:t>
            </a:r>
            <a:r>
              <a:rPr lang="en-US" sz="2800" dirty="0"/>
              <a:t> </a:t>
            </a:r>
            <a:r>
              <a:rPr lang="en-US" sz="2800" dirty="0" err="1"/>
              <a:t>kuersetin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antihiperlipidemia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menurunkan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LDL, </a:t>
            </a:r>
            <a:r>
              <a:rPr lang="en-US" sz="2800" dirty="0" err="1"/>
              <a:t>namun</a:t>
            </a:r>
            <a:r>
              <a:rPr lang="en-US" sz="2800" dirty="0"/>
              <a:t> FEDK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dosis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menurunkan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HDL </a:t>
            </a:r>
            <a:r>
              <a:rPr lang="en-US" sz="2800" dirty="0" err="1"/>
              <a:t>darah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signifikan</a:t>
            </a:r>
            <a:r>
              <a:rPr lang="en-US" sz="2800" dirty="0"/>
              <a:t>. </a:t>
            </a:r>
            <a:r>
              <a:rPr lang="en-US" sz="2800" dirty="0" err="1"/>
              <a:t>Efek</a:t>
            </a:r>
            <a:r>
              <a:rPr lang="en-US" sz="2800" dirty="0"/>
              <a:t> </a:t>
            </a:r>
            <a:r>
              <a:rPr lang="en-US" sz="2800" dirty="0" err="1"/>
              <a:t>antihiperlipidemia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diduga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kandungan</a:t>
            </a:r>
            <a:r>
              <a:rPr lang="en-US" sz="2800" dirty="0"/>
              <a:t> flavonoid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kelor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. Flavonoid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senyawa</a:t>
            </a:r>
            <a:r>
              <a:rPr lang="en-US" sz="2800" dirty="0"/>
              <a:t> </a:t>
            </a:r>
            <a:r>
              <a:rPr lang="en-US" sz="2800" dirty="0" err="1"/>
              <a:t>pereduksi</a:t>
            </a:r>
            <a:r>
              <a:rPr lang="en-US" sz="2800" dirty="0"/>
              <a:t> yang </a:t>
            </a:r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menghambat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oksidasi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enzimatis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nonenzimatis</a:t>
            </a:r>
            <a:r>
              <a:rPr lang="en-US" sz="2800" dirty="0"/>
              <a:t>. Flavonoid </a:t>
            </a:r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mempengaruhi</a:t>
            </a:r>
            <a:r>
              <a:rPr lang="en-US" sz="2800" dirty="0"/>
              <a:t> </a:t>
            </a:r>
            <a:r>
              <a:rPr lang="en-US" sz="2800" dirty="0" err="1"/>
              <a:t>sintesis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menghambat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enzim</a:t>
            </a:r>
            <a:r>
              <a:rPr lang="en-US" sz="2800" dirty="0"/>
              <a:t> ACAT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sel</a:t>
            </a:r>
            <a:r>
              <a:rPr lang="en-US" sz="2800" dirty="0"/>
              <a:t> HepG2 yang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penurunan</a:t>
            </a:r>
            <a:r>
              <a:rPr lang="en-US" sz="2800" dirty="0"/>
              <a:t> </a:t>
            </a:r>
            <a:r>
              <a:rPr lang="en-US" sz="2800" dirty="0" err="1"/>
              <a:t>esterifikasi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usus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hati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menghambat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enzim</a:t>
            </a:r>
            <a:r>
              <a:rPr lang="en-US" sz="2800" dirty="0"/>
              <a:t> 3-hidroksi-3-metil-glutaril-CoA yang </a:t>
            </a:r>
            <a:r>
              <a:rPr lang="en-US" sz="2800" dirty="0" err="1"/>
              <a:t>menyebabkan</a:t>
            </a:r>
            <a:r>
              <a:rPr lang="en-US" sz="2800" dirty="0"/>
              <a:t> </a:t>
            </a:r>
            <a:r>
              <a:rPr lang="en-US" sz="2800" dirty="0" err="1"/>
              <a:t>penghambatan</a:t>
            </a:r>
            <a:r>
              <a:rPr lang="en-US" sz="2800" dirty="0"/>
              <a:t> </a:t>
            </a:r>
            <a:r>
              <a:rPr lang="en-US" sz="2800" dirty="0" err="1"/>
              <a:t>sintesis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(</a:t>
            </a:r>
            <a:r>
              <a:rPr lang="en-US" sz="2800" dirty="0" err="1"/>
              <a:t>Rahmania</a:t>
            </a:r>
            <a:r>
              <a:rPr lang="en-US" sz="2800" dirty="0"/>
              <a:t>  </a:t>
            </a:r>
            <a:r>
              <a:rPr lang="en-US" sz="2800" i="1" dirty="0"/>
              <a:t>et al</a:t>
            </a:r>
            <a:r>
              <a:rPr lang="en-US" sz="2800" dirty="0"/>
              <a:t>., 2017). </a:t>
            </a:r>
          </a:p>
          <a:p>
            <a:pPr algn="just"/>
            <a:r>
              <a:rPr lang="en-US" sz="2800" dirty="0"/>
              <a:t>Flavonoid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penurunan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LDL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mekanisme</a:t>
            </a:r>
            <a:r>
              <a:rPr lang="en-US" sz="2800" dirty="0"/>
              <a:t> </a:t>
            </a:r>
            <a:r>
              <a:rPr lang="en-US" sz="2800" dirty="0" err="1"/>
              <a:t>mempengaruhi</a:t>
            </a:r>
            <a:r>
              <a:rPr lang="en-US" sz="2800" dirty="0"/>
              <a:t> proses </a:t>
            </a:r>
            <a:r>
              <a:rPr lang="en-US" sz="2800" dirty="0" err="1"/>
              <a:t>metabolisme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LDL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keampuan</a:t>
            </a:r>
            <a:r>
              <a:rPr lang="en-US" sz="2800" dirty="0"/>
              <a:t> LDL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terikat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reseptornya</a:t>
            </a:r>
            <a:r>
              <a:rPr lang="en-US" sz="2800" dirty="0"/>
              <a:t>. LDL yang </a:t>
            </a:r>
            <a:r>
              <a:rPr lang="en-US" sz="2800" dirty="0" err="1"/>
              <a:t>terikat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reseptor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termetabolisme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ester yang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jaringan</a:t>
            </a:r>
            <a:r>
              <a:rPr lang="en-US" sz="2800" dirty="0"/>
              <a:t> (Wilcox </a:t>
            </a:r>
            <a:r>
              <a:rPr lang="en-US" sz="2800" i="1" dirty="0"/>
              <a:t>et al</a:t>
            </a:r>
            <a:r>
              <a:rPr lang="en-US" sz="2800" dirty="0"/>
              <a:t>., 2001). </a:t>
            </a:r>
            <a:r>
              <a:rPr lang="en-US" sz="2800" dirty="0" err="1"/>
              <a:t>Flvonoid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 </a:t>
            </a:r>
            <a:r>
              <a:rPr lang="en-US" sz="2800" dirty="0" err="1"/>
              <a:t>apo</a:t>
            </a:r>
            <a:r>
              <a:rPr lang="en-US" sz="2800" dirty="0"/>
              <a:t> AI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efek</a:t>
            </a:r>
            <a:r>
              <a:rPr lang="en-US" sz="2800" dirty="0"/>
              <a:t> </a:t>
            </a:r>
            <a:r>
              <a:rPr lang="en-US" sz="2800" dirty="0" err="1"/>
              <a:t>peningkatan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HDL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LDL.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,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HDL </a:t>
            </a:r>
            <a:r>
              <a:rPr lang="en-US" sz="2800" dirty="0" err="1"/>
              <a:t>mengalami</a:t>
            </a:r>
            <a:r>
              <a:rPr lang="en-US" sz="2800" dirty="0"/>
              <a:t> </a:t>
            </a:r>
            <a:r>
              <a:rPr lang="en-US" sz="2800" dirty="0" err="1"/>
              <a:t>peningkatan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langsung</a:t>
            </a:r>
            <a:r>
              <a:rPr lang="en-US" sz="2800" dirty="0"/>
              <a:t> yang </a:t>
            </a:r>
            <a:r>
              <a:rPr lang="en-US" sz="2800" dirty="0" err="1"/>
              <a:t>disebabkan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penurunan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VLDL, LDL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trigliserida</a:t>
            </a:r>
            <a:r>
              <a:rPr lang="en-US" sz="2800" dirty="0"/>
              <a:t> seta </a:t>
            </a:r>
            <a:r>
              <a:rPr lang="en-US" sz="2800" dirty="0" err="1"/>
              <a:t>meningkatnya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 </a:t>
            </a:r>
            <a:r>
              <a:rPr lang="en-US" sz="2800" dirty="0" err="1"/>
              <a:t>apo</a:t>
            </a:r>
            <a:r>
              <a:rPr lang="en-US" sz="2800" dirty="0"/>
              <a:t> AI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apo</a:t>
            </a:r>
            <a:r>
              <a:rPr lang="en-US" sz="2800" dirty="0"/>
              <a:t> AII (</a:t>
            </a:r>
            <a:r>
              <a:rPr lang="en-US" sz="2800" dirty="0" err="1"/>
              <a:t>Fitriani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Murwani</a:t>
            </a:r>
            <a:r>
              <a:rPr lang="en-US" sz="2800" dirty="0"/>
              <a:t>, 2014).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47687" y="10499562"/>
            <a:ext cx="12796800" cy="68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256025" tIns="256025" rIns="256025" bIns="2560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4400"/>
              <a:buFont typeface="Arial Black"/>
              <a:buNone/>
            </a:pPr>
            <a:r>
              <a:rPr lang="en-US" sz="4400" b="0" i="0" u="none" dirty="0" smtClean="0">
                <a:solidFill>
                  <a:srgbClr val="003366"/>
                </a:solidFill>
                <a:latin typeface="Arial Black"/>
                <a:ea typeface="Arial Black"/>
                <a:cs typeface="Arial Black"/>
                <a:sym typeface="Arial Black"/>
              </a:rPr>
              <a:t>PENDAHULUAN</a:t>
            </a: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/>
            <a:r>
              <a:rPr lang="id-ID" sz="2800" dirty="0"/>
              <a:t>Tanaman kelor telah terbukti memiliki berbagai aktivitas farmakologi seperti antibiotik, antiinflamasi</a:t>
            </a:r>
            <a:r>
              <a:rPr lang="en-US" sz="2800" dirty="0"/>
              <a:t>, </a:t>
            </a:r>
            <a:r>
              <a:rPr lang="id-ID" sz="2800" dirty="0"/>
              <a:t> antinosiseptik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id-ID" sz="2800" dirty="0"/>
              <a:t> antidiabete</a:t>
            </a:r>
            <a:r>
              <a:rPr lang="en-US" sz="2800" dirty="0"/>
              <a:t>s (</a:t>
            </a:r>
            <a:r>
              <a:rPr lang="en-US" sz="2800" dirty="0" err="1"/>
              <a:t>Eleirt</a:t>
            </a:r>
            <a:r>
              <a:rPr lang="en-US" sz="2800" dirty="0"/>
              <a:t> </a:t>
            </a:r>
            <a:r>
              <a:rPr lang="en-US" sz="2800" i="1" dirty="0"/>
              <a:t>et al</a:t>
            </a:r>
            <a:r>
              <a:rPr lang="en-US" sz="2800" dirty="0"/>
              <a:t>., 2007; </a:t>
            </a:r>
            <a:r>
              <a:rPr lang="en-US" sz="2800" dirty="0" err="1"/>
              <a:t>Sashidara</a:t>
            </a:r>
            <a:r>
              <a:rPr lang="en-US" sz="2800" dirty="0"/>
              <a:t> </a:t>
            </a:r>
            <a:r>
              <a:rPr lang="en-US" sz="2800" i="1" dirty="0"/>
              <a:t>et al</a:t>
            </a:r>
            <a:r>
              <a:rPr lang="en-US" sz="2800" dirty="0"/>
              <a:t>., 2009; </a:t>
            </a:r>
            <a:r>
              <a:rPr lang="en-US" sz="2800" dirty="0" err="1"/>
              <a:t>Jaiswal</a:t>
            </a:r>
            <a:r>
              <a:rPr lang="en-US" sz="2800" dirty="0"/>
              <a:t> </a:t>
            </a:r>
            <a:r>
              <a:rPr lang="en-US" sz="2800" i="1" dirty="0"/>
              <a:t>et al</a:t>
            </a:r>
            <a:r>
              <a:rPr lang="en-US" sz="2800" dirty="0"/>
              <a:t>., 2009).</a:t>
            </a:r>
            <a:r>
              <a:rPr lang="id-ID" sz="2800" dirty="0"/>
              <a:t> Fraksi etil asetat daun kelor memiliki aktivitas antioksidan melalui mekanisme penghambatan radikal DPPH</a:t>
            </a:r>
            <a:r>
              <a:rPr lang="en-US" sz="2800" dirty="0"/>
              <a:t> (</a:t>
            </a:r>
            <a:r>
              <a:rPr lang="en-US" sz="2800" dirty="0" err="1"/>
              <a:t>Dellima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Sulistyawati</a:t>
            </a:r>
            <a:r>
              <a:rPr lang="en-US" sz="2800" dirty="0"/>
              <a:t>, 2014).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standarisasi</a:t>
            </a:r>
            <a:r>
              <a:rPr lang="en-US" sz="2800" dirty="0"/>
              <a:t> </a:t>
            </a:r>
            <a:r>
              <a:rPr lang="en-US" sz="2800" dirty="0" err="1"/>
              <a:t>didapatkan</a:t>
            </a:r>
            <a:r>
              <a:rPr lang="en-US" sz="2800" dirty="0"/>
              <a:t> FEDK </a:t>
            </a:r>
            <a:r>
              <a:rPr lang="en-US" sz="2800" dirty="0" err="1"/>
              <a:t>mengandung</a:t>
            </a:r>
            <a:r>
              <a:rPr lang="en-US" sz="2800" dirty="0"/>
              <a:t> </a:t>
            </a:r>
            <a:r>
              <a:rPr lang="en-US" sz="2800" dirty="0" err="1"/>
              <a:t>kuersetin</a:t>
            </a:r>
            <a:r>
              <a:rPr lang="en-US" sz="2800" dirty="0"/>
              <a:t> </a:t>
            </a:r>
            <a:r>
              <a:rPr lang="en-US" sz="2800" dirty="0" err="1"/>
              <a:t>sebesar</a:t>
            </a:r>
            <a:r>
              <a:rPr lang="en-US" sz="2800" dirty="0"/>
              <a:t> 3,35%±0,02 (</a:t>
            </a:r>
            <a:r>
              <a:rPr lang="en-US" sz="2800" dirty="0" err="1"/>
              <a:t>Sulistyawati</a:t>
            </a:r>
            <a:r>
              <a:rPr lang="en-US" sz="2800" dirty="0"/>
              <a:t> </a:t>
            </a:r>
            <a:r>
              <a:rPr lang="en-US" sz="2800" i="1" dirty="0"/>
              <a:t>et al</a:t>
            </a:r>
            <a:r>
              <a:rPr lang="en-US" sz="2800" dirty="0"/>
              <a:t>., 2017). </a:t>
            </a:r>
          </a:p>
          <a:p>
            <a:pPr algn="just"/>
            <a:r>
              <a:rPr lang="en-US" sz="2800" dirty="0" err="1"/>
              <a:t>Kuersetin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golongan</a:t>
            </a:r>
            <a:r>
              <a:rPr lang="en-US" sz="2800" dirty="0"/>
              <a:t> flavonoid yang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diteliti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antihiperlipidemia</a:t>
            </a:r>
            <a:r>
              <a:rPr lang="en-US" sz="2800" dirty="0"/>
              <a:t>. </a:t>
            </a:r>
            <a:r>
              <a:rPr lang="en-US" sz="2800" dirty="0" err="1"/>
              <a:t>Penelitian</a:t>
            </a:r>
            <a:r>
              <a:rPr lang="en-US" sz="2800" dirty="0"/>
              <a:t> lain </a:t>
            </a:r>
            <a:r>
              <a:rPr lang="en-US" sz="2800" dirty="0" err="1"/>
              <a:t>melaporkan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flavonoid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ekstrak</a:t>
            </a:r>
            <a:r>
              <a:rPr lang="en-US" sz="2800" dirty="0"/>
              <a:t> </a:t>
            </a:r>
            <a:r>
              <a:rPr lang="en-US" sz="2800" dirty="0" err="1"/>
              <a:t>daun</a:t>
            </a:r>
            <a:r>
              <a:rPr lang="en-US" sz="2800" dirty="0"/>
              <a:t> </a:t>
            </a:r>
            <a:r>
              <a:rPr lang="en-US" sz="2800" dirty="0" err="1"/>
              <a:t>kersen</a:t>
            </a:r>
            <a:r>
              <a:rPr lang="en-US" sz="2800" dirty="0"/>
              <a:t> (</a:t>
            </a:r>
            <a:r>
              <a:rPr lang="en-US" sz="2800" i="1" dirty="0" err="1"/>
              <a:t>Muntingia</a:t>
            </a:r>
            <a:r>
              <a:rPr lang="en-US" sz="2800" i="1" dirty="0"/>
              <a:t> </a:t>
            </a:r>
            <a:r>
              <a:rPr lang="en-US" sz="2800" i="1" dirty="0" err="1"/>
              <a:t>calabra</a:t>
            </a:r>
            <a:r>
              <a:rPr lang="en-US" sz="2800" i="1" dirty="0"/>
              <a:t> L</a:t>
            </a:r>
            <a:r>
              <a:rPr lang="en-US" sz="2800" dirty="0"/>
              <a:t>.)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efek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perbaikan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total, </a:t>
            </a:r>
            <a:r>
              <a:rPr lang="en-US" sz="2800" dirty="0" err="1"/>
              <a:t>trigliserida</a:t>
            </a:r>
            <a:r>
              <a:rPr lang="en-US" sz="2800" dirty="0"/>
              <a:t>, LDL </a:t>
            </a:r>
            <a:r>
              <a:rPr lang="en-US" sz="2800" dirty="0" err="1"/>
              <a:t>dan</a:t>
            </a:r>
            <a:r>
              <a:rPr lang="en-US" sz="2800" dirty="0"/>
              <a:t> HDL (</a:t>
            </a:r>
            <a:r>
              <a:rPr lang="en-US" sz="2800" dirty="0" err="1"/>
              <a:t>Puspasari</a:t>
            </a:r>
            <a:r>
              <a:rPr lang="en-US" sz="2800" dirty="0"/>
              <a:t> </a:t>
            </a:r>
            <a:r>
              <a:rPr lang="en-US" sz="2800" i="1" dirty="0"/>
              <a:t>et al</a:t>
            </a:r>
            <a:r>
              <a:rPr lang="en-US" sz="2800" dirty="0"/>
              <a:t>., 2016). </a:t>
            </a:r>
          </a:p>
          <a:p>
            <a:pPr algn="just"/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mengetahui</a:t>
            </a:r>
            <a:r>
              <a:rPr lang="en-US" sz="2800" dirty="0"/>
              <a:t> </a:t>
            </a:r>
            <a:r>
              <a:rPr lang="en-US" sz="2800" dirty="0" err="1"/>
              <a:t>efek</a:t>
            </a:r>
            <a:r>
              <a:rPr lang="en-US" sz="2800" dirty="0"/>
              <a:t> FEDK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antihiperlipidemia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tikus</a:t>
            </a:r>
            <a:r>
              <a:rPr lang="en-US" sz="2800" dirty="0"/>
              <a:t> model diabetes.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47687" y="17816924"/>
            <a:ext cx="12796800" cy="1032165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256025" tIns="256025" rIns="256025" bIns="2560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4400"/>
              <a:buFont typeface="Arial Black"/>
              <a:buNone/>
            </a:pPr>
            <a:r>
              <a:rPr lang="en-US" sz="4400" b="0" i="0" u="none" dirty="0">
                <a:solidFill>
                  <a:srgbClr val="003366"/>
                </a:solidFill>
                <a:latin typeface="Arial Black"/>
                <a:ea typeface="Arial Black"/>
                <a:cs typeface="Arial Black"/>
                <a:sym typeface="Arial Black"/>
              </a:rPr>
              <a:t>METODE </a:t>
            </a: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algn="just"/>
            <a:r>
              <a:rPr lang="en-US" sz="2800" b="1" i="1" dirty="0" err="1"/>
              <a:t>Pembuatan</a:t>
            </a:r>
            <a:r>
              <a:rPr lang="en-US" sz="2800" b="1" i="1" dirty="0"/>
              <a:t> </a:t>
            </a:r>
            <a:r>
              <a:rPr lang="en-US" sz="2800" b="1" i="1" dirty="0" err="1"/>
              <a:t>fraksi</a:t>
            </a:r>
            <a:r>
              <a:rPr lang="en-US" sz="2800" b="1" i="1" dirty="0"/>
              <a:t> </a:t>
            </a:r>
            <a:r>
              <a:rPr lang="en-US" sz="2800" b="1" i="1" dirty="0" err="1"/>
              <a:t>etil</a:t>
            </a:r>
            <a:r>
              <a:rPr lang="en-US" sz="2800" b="1" i="1" dirty="0"/>
              <a:t> </a:t>
            </a:r>
            <a:r>
              <a:rPr lang="en-US" sz="2800" b="1" i="1" dirty="0" err="1"/>
              <a:t>asetat</a:t>
            </a:r>
            <a:r>
              <a:rPr lang="en-US" sz="2800" b="1" i="1" dirty="0"/>
              <a:t> </a:t>
            </a:r>
            <a:r>
              <a:rPr lang="en-US" sz="2800" b="1" i="1" dirty="0" err="1"/>
              <a:t>daun</a:t>
            </a:r>
            <a:r>
              <a:rPr lang="en-US" sz="2800" b="1" i="1" dirty="0"/>
              <a:t> </a:t>
            </a:r>
            <a:r>
              <a:rPr lang="en-US" sz="2800" b="1" i="1" dirty="0" err="1"/>
              <a:t>kelor</a:t>
            </a:r>
            <a:endParaRPr lang="en-US" sz="2800" dirty="0"/>
          </a:p>
          <a:p>
            <a:pPr algn="just"/>
            <a:r>
              <a:rPr lang="en-US" sz="2800" dirty="0" err="1"/>
              <a:t>Serbuk</a:t>
            </a:r>
            <a:r>
              <a:rPr lang="id-ID" sz="2800" dirty="0"/>
              <a:t> k</a:t>
            </a:r>
            <a:r>
              <a:rPr lang="en-US" sz="2800" dirty="0" err="1"/>
              <a:t>ering</a:t>
            </a:r>
            <a:r>
              <a:rPr lang="en-US" sz="2800" dirty="0"/>
              <a:t> </a:t>
            </a:r>
            <a:r>
              <a:rPr lang="en-US" sz="2800" dirty="0" err="1"/>
              <a:t>diekstraksi</a:t>
            </a:r>
            <a:r>
              <a:rPr lang="en-US" sz="2800" dirty="0"/>
              <a:t> </a:t>
            </a:r>
            <a:r>
              <a:rPr lang="id-ID" sz="2800" dirty="0"/>
              <a:t>dengan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maserasi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pelarut</a:t>
            </a:r>
            <a:r>
              <a:rPr lang="en-US" sz="2800" dirty="0"/>
              <a:t> </a:t>
            </a:r>
            <a:r>
              <a:rPr lang="en-US" sz="2800" dirty="0" err="1"/>
              <a:t>etanol</a:t>
            </a:r>
            <a:r>
              <a:rPr lang="en-US" sz="2800" dirty="0"/>
              <a:t> </a:t>
            </a:r>
            <a:r>
              <a:rPr lang="id-ID" sz="2800" dirty="0"/>
              <a:t>80</a:t>
            </a:r>
            <a:r>
              <a:rPr lang="en-US" sz="2800" dirty="0"/>
              <a:t>%.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id-ID" sz="2800" dirty="0"/>
              <a:t>difraksinasi dengan </a:t>
            </a:r>
            <a:r>
              <a:rPr lang="id-ID" sz="2800" i="1" dirty="0"/>
              <a:t>n</a:t>
            </a:r>
            <a:r>
              <a:rPr lang="id-ID" sz="2800" dirty="0"/>
              <a:t>-heksana dan fraksi tidak larut </a:t>
            </a:r>
            <a:r>
              <a:rPr lang="id-ID" sz="2800" i="1" dirty="0"/>
              <a:t>n</a:t>
            </a:r>
            <a:r>
              <a:rPr lang="id-ID" sz="2800" dirty="0"/>
              <a:t>-heksana dimurnikan dengan etil asetat dan diperoleh fraksi etil aseat. </a:t>
            </a:r>
            <a:endParaRPr lang="en-US" sz="2800" dirty="0"/>
          </a:p>
          <a:p>
            <a:pPr lvl="1" algn="just"/>
            <a:r>
              <a:rPr lang="en-US" sz="2800" b="1" i="1" dirty="0" err="1"/>
              <a:t>Induksi</a:t>
            </a:r>
            <a:r>
              <a:rPr lang="en-US" sz="2800" b="1" i="1" dirty="0"/>
              <a:t> diabetes</a:t>
            </a:r>
            <a:endParaRPr lang="en-US" sz="2800" dirty="0"/>
          </a:p>
          <a:p>
            <a:pPr algn="just"/>
            <a:r>
              <a:rPr lang="en-US" sz="2800" dirty="0" err="1"/>
              <a:t>Induksi</a:t>
            </a:r>
            <a:r>
              <a:rPr lang="en-US" sz="2800" dirty="0"/>
              <a:t> </a:t>
            </a:r>
            <a:r>
              <a:rPr lang="en-US" sz="2800" dirty="0" err="1"/>
              <a:t>diawali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pemberian</a:t>
            </a:r>
            <a:r>
              <a:rPr lang="en-US" sz="2800" dirty="0"/>
              <a:t> </a:t>
            </a:r>
            <a:r>
              <a:rPr lang="en-US" sz="2800" dirty="0" err="1"/>
              <a:t>nikotinamid</a:t>
            </a:r>
            <a:r>
              <a:rPr lang="en-US" sz="2800" dirty="0"/>
              <a:t> 100 mg/</a:t>
            </a:r>
            <a:r>
              <a:rPr lang="en-US" sz="2800" dirty="0" err="1"/>
              <a:t>kgBB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larutan</a:t>
            </a:r>
            <a:r>
              <a:rPr lang="en-US" sz="2800" dirty="0"/>
              <a:t> </a:t>
            </a:r>
            <a:r>
              <a:rPr lang="en-US" sz="2800" dirty="0" err="1"/>
              <a:t>salin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intraperitonean</a:t>
            </a:r>
            <a:r>
              <a:rPr lang="en-US" sz="2800" dirty="0"/>
              <a:t> (</a:t>
            </a:r>
            <a:r>
              <a:rPr lang="en-US" sz="2800" dirty="0" err="1"/>
              <a:t>i.p</a:t>
            </a:r>
            <a:r>
              <a:rPr lang="en-US" sz="2800" dirty="0"/>
              <a:t>). 15 </a:t>
            </a:r>
            <a:r>
              <a:rPr lang="en-US" sz="2800" dirty="0" err="1"/>
              <a:t>menit</a:t>
            </a:r>
            <a:r>
              <a:rPr lang="en-US" sz="2800" dirty="0"/>
              <a:t>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dilanjutkan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injeksi</a:t>
            </a:r>
            <a:r>
              <a:rPr lang="en-US" sz="2800" dirty="0"/>
              <a:t> </a:t>
            </a:r>
            <a:r>
              <a:rPr lang="en-US" sz="2800" dirty="0" err="1"/>
              <a:t>streptozotocin</a:t>
            </a:r>
            <a:r>
              <a:rPr lang="en-US" sz="2800" dirty="0"/>
              <a:t> </a:t>
            </a:r>
            <a:r>
              <a:rPr lang="en-US" sz="2800" dirty="0" err="1"/>
              <a:t>dosis</a:t>
            </a:r>
            <a:r>
              <a:rPr lang="en-US" sz="2800" dirty="0"/>
              <a:t> 65 mg/kg BB </a:t>
            </a:r>
            <a:r>
              <a:rPr lang="en-US" sz="2800" dirty="0" err="1"/>
              <a:t>secara</a:t>
            </a:r>
            <a:r>
              <a:rPr lang="en-US" sz="2800" dirty="0"/>
              <a:t> (</a:t>
            </a:r>
            <a:r>
              <a:rPr lang="en-US" sz="2800" dirty="0" err="1"/>
              <a:t>i.p</a:t>
            </a:r>
            <a:r>
              <a:rPr lang="en-US" sz="2800" dirty="0"/>
              <a:t>) </a:t>
            </a:r>
            <a:r>
              <a:rPr lang="en-US" sz="2800" dirty="0" err="1"/>
              <a:t>dalam</a:t>
            </a:r>
            <a:r>
              <a:rPr lang="en-US" sz="2800" dirty="0"/>
              <a:t> 0,1 M buffer </a:t>
            </a:r>
            <a:r>
              <a:rPr lang="en-US" sz="2800" dirty="0" err="1"/>
              <a:t>sitrat</a:t>
            </a:r>
            <a:r>
              <a:rPr lang="en-US" sz="2800" dirty="0"/>
              <a:t>, pH 4,5 yang </a:t>
            </a:r>
            <a:r>
              <a:rPr lang="en-US" sz="2800" dirty="0" err="1"/>
              <a:t>dibuat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(</a:t>
            </a:r>
            <a:r>
              <a:rPr lang="en-US" sz="2800" dirty="0" err="1"/>
              <a:t>Masiello</a:t>
            </a:r>
            <a:r>
              <a:rPr lang="en-US" sz="2800" dirty="0"/>
              <a:t> </a:t>
            </a:r>
            <a:r>
              <a:rPr lang="en-US" sz="2800" i="1" dirty="0"/>
              <a:t>et al</a:t>
            </a:r>
            <a:r>
              <a:rPr lang="en-US" sz="2800" dirty="0"/>
              <a:t>., 1998)</a:t>
            </a:r>
          </a:p>
          <a:p>
            <a:pPr lvl="1" algn="just"/>
            <a:r>
              <a:rPr lang="en-US" sz="2800" b="1" i="1" dirty="0" err="1"/>
              <a:t>Uji</a:t>
            </a:r>
            <a:r>
              <a:rPr lang="en-US" sz="2800" b="1" i="1" dirty="0"/>
              <a:t> in vivo </a:t>
            </a:r>
            <a:r>
              <a:rPr lang="en-US" sz="2800" b="1" i="1" dirty="0" err="1"/>
              <a:t>uji</a:t>
            </a:r>
            <a:r>
              <a:rPr lang="en-US" sz="2800" b="1" i="1" dirty="0"/>
              <a:t> </a:t>
            </a:r>
            <a:r>
              <a:rPr lang="en-US" sz="2800" b="1" i="1" dirty="0" err="1"/>
              <a:t>antihiperlipidemia</a:t>
            </a:r>
            <a:endParaRPr lang="en-US" sz="2800" dirty="0"/>
          </a:p>
          <a:p>
            <a:pPr algn="just"/>
            <a:r>
              <a:rPr lang="en-US" sz="2800" dirty="0"/>
              <a:t>25 </a:t>
            </a:r>
            <a:r>
              <a:rPr lang="en-US" sz="2800" dirty="0" err="1"/>
              <a:t>tikus</a:t>
            </a:r>
            <a:r>
              <a:rPr lang="en-US" sz="2800" dirty="0"/>
              <a:t> </a:t>
            </a:r>
            <a:r>
              <a:rPr lang="en-US" sz="2800" dirty="0" err="1"/>
              <a:t>dibagi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5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I (</a:t>
            </a:r>
            <a:r>
              <a:rPr lang="en-US" sz="2800" dirty="0" err="1"/>
              <a:t>kontrol</a:t>
            </a:r>
            <a:r>
              <a:rPr lang="en-US" sz="2800" dirty="0"/>
              <a:t> normal, </a:t>
            </a:r>
            <a:r>
              <a:rPr lang="en-US" sz="2800" dirty="0" err="1"/>
              <a:t>tikus</a:t>
            </a:r>
            <a:r>
              <a:rPr lang="en-US" sz="2800" dirty="0"/>
              <a:t> </a:t>
            </a:r>
            <a:r>
              <a:rPr lang="en-US" sz="2800" dirty="0" err="1"/>
              <a:t>sehat</a:t>
            </a:r>
            <a:r>
              <a:rPr lang="en-US" sz="2800" dirty="0"/>
              <a:t>). </a:t>
            </a:r>
            <a:r>
              <a:rPr lang="en-US" sz="2800" dirty="0" err="1"/>
              <a:t>Kelompok</a:t>
            </a:r>
            <a:r>
              <a:rPr lang="en-US" sz="2800" dirty="0"/>
              <a:t> II (</a:t>
            </a:r>
            <a:r>
              <a:rPr lang="en-US" sz="2800" dirty="0" err="1"/>
              <a:t>kontrol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, </a:t>
            </a:r>
            <a:r>
              <a:rPr lang="en-US" sz="2800" dirty="0" err="1"/>
              <a:t>tikus</a:t>
            </a:r>
            <a:r>
              <a:rPr lang="en-US" sz="2800" dirty="0"/>
              <a:t> diabetes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perlakuan</a:t>
            </a:r>
            <a:r>
              <a:rPr lang="en-US" sz="2800" dirty="0"/>
              <a:t>). </a:t>
            </a:r>
            <a:r>
              <a:rPr lang="en-US" sz="2800" dirty="0" err="1"/>
              <a:t>Kelompok</a:t>
            </a:r>
            <a:r>
              <a:rPr lang="en-US" sz="2800" dirty="0"/>
              <a:t> III, IV </a:t>
            </a:r>
            <a:r>
              <a:rPr lang="en-US" sz="2800" dirty="0" err="1"/>
              <a:t>dan</a:t>
            </a:r>
            <a:r>
              <a:rPr lang="en-US" sz="2800" dirty="0"/>
              <a:t> V (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dirty="0" err="1"/>
              <a:t>perlakuan</a:t>
            </a:r>
            <a:r>
              <a:rPr lang="en-US" sz="2800" dirty="0"/>
              <a:t> 1, 2 </a:t>
            </a:r>
            <a:r>
              <a:rPr lang="en-US" sz="2800" dirty="0" err="1"/>
              <a:t>dan</a:t>
            </a:r>
            <a:r>
              <a:rPr lang="en-US" sz="2800" dirty="0"/>
              <a:t> 3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perlakuan</a:t>
            </a:r>
            <a:r>
              <a:rPr lang="en-US" sz="2800" dirty="0"/>
              <a:t> FEDK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dosis</a:t>
            </a:r>
            <a:r>
              <a:rPr lang="en-US" sz="2800" dirty="0"/>
              <a:t> 12,5; 25 </a:t>
            </a:r>
            <a:r>
              <a:rPr lang="en-US" sz="2800" dirty="0" err="1"/>
              <a:t>dan</a:t>
            </a:r>
            <a:r>
              <a:rPr lang="en-US" sz="2800" dirty="0"/>
              <a:t> 50 mg/</a:t>
            </a:r>
            <a:r>
              <a:rPr lang="en-US" sz="2800" dirty="0" err="1"/>
              <a:t>kgBB</a:t>
            </a:r>
            <a:r>
              <a:rPr lang="en-US" sz="2800" dirty="0"/>
              <a:t> </a:t>
            </a:r>
            <a:r>
              <a:rPr lang="en-US" sz="2800" dirty="0" err="1"/>
              <a:t>terstandar</a:t>
            </a:r>
            <a:r>
              <a:rPr lang="en-US" sz="2800" dirty="0"/>
              <a:t> </a:t>
            </a:r>
            <a:r>
              <a:rPr lang="en-US" sz="2800" dirty="0" err="1"/>
              <a:t>kuersetin</a:t>
            </a:r>
            <a:r>
              <a:rPr lang="en-US" sz="2800" dirty="0"/>
              <a:t> </a:t>
            </a:r>
            <a:r>
              <a:rPr lang="en-US" sz="2800" dirty="0" err="1"/>
              <a:t>sehari</a:t>
            </a:r>
            <a:r>
              <a:rPr lang="en-US" sz="2800" dirty="0"/>
              <a:t> </a:t>
            </a:r>
            <a:r>
              <a:rPr lang="en-US" sz="2800" dirty="0" err="1"/>
              <a:t>sekali</a:t>
            </a:r>
            <a:r>
              <a:rPr lang="en-US" sz="2800" dirty="0"/>
              <a:t> per oral). </a:t>
            </a:r>
            <a:r>
              <a:rPr lang="en-US" sz="2800" dirty="0" err="1"/>
              <a:t>Perlakuan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selama</a:t>
            </a:r>
            <a:r>
              <a:rPr lang="en-US" sz="2800" dirty="0"/>
              <a:t> 10 </a:t>
            </a:r>
            <a:r>
              <a:rPr lang="en-US" sz="2800" dirty="0" err="1"/>
              <a:t>hari</a:t>
            </a:r>
            <a:r>
              <a:rPr lang="en-US" sz="2800" dirty="0"/>
              <a:t>. </a:t>
            </a:r>
            <a:r>
              <a:rPr lang="en-US" sz="2800" dirty="0" err="1"/>
              <a:t>Pengukuran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, </a:t>
            </a:r>
            <a:r>
              <a:rPr lang="en-US" sz="2800" dirty="0" err="1"/>
              <a:t>trigliserida</a:t>
            </a:r>
            <a:r>
              <a:rPr lang="en-US" sz="2800" dirty="0"/>
              <a:t>, LDL </a:t>
            </a:r>
            <a:r>
              <a:rPr lang="en-US" sz="2800" dirty="0" err="1"/>
              <a:t>dan</a:t>
            </a:r>
            <a:r>
              <a:rPr lang="en-US" sz="2800" dirty="0"/>
              <a:t> HDL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enzimatik</a:t>
            </a:r>
            <a:r>
              <a:rPr lang="en-US" sz="2800" dirty="0"/>
              <a:t> </a:t>
            </a:r>
            <a:r>
              <a:rPr lang="en-US" sz="2800" dirty="0" err="1"/>
              <a:t>kolorimetri</a:t>
            </a:r>
            <a:r>
              <a:rPr lang="en-US" sz="2800" dirty="0"/>
              <a:t>.</a:t>
            </a:r>
          </a:p>
          <a:p>
            <a:pPr lvl="1" algn="just"/>
            <a:r>
              <a:rPr lang="en-US" sz="2800" b="1" i="1" dirty="0" err="1"/>
              <a:t>Analisi</a:t>
            </a:r>
            <a:r>
              <a:rPr lang="en-US" sz="2800" b="1" i="1" dirty="0"/>
              <a:t> data</a:t>
            </a:r>
            <a:endParaRPr lang="en-US" sz="2800" dirty="0"/>
          </a:p>
          <a:p>
            <a:pPr algn="just"/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statistik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program SPSS 17.0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   95%. Data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gula</a:t>
            </a:r>
            <a:r>
              <a:rPr lang="en-US" sz="2800" dirty="0"/>
              <a:t> </a:t>
            </a:r>
            <a:r>
              <a:rPr lang="en-US" sz="2800" dirty="0" err="1"/>
              <a:t>dianalisis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T-paired test </a:t>
            </a:r>
            <a:r>
              <a:rPr lang="en-US" sz="2800" dirty="0" err="1"/>
              <a:t>sedangkan</a:t>
            </a:r>
            <a:r>
              <a:rPr lang="en-US" sz="2800" dirty="0"/>
              <a:t> parameter lipid </a:t>
            </a:r>
            <a:r>
              <a:rPr lang="en-US" sz="2800" dirty="0" err="1"/>
              <a:t>diuji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i="1" dirty="0"/>
              <a:t>one-way analysis of </a:t>
            </a:r>
            <a:r>
              <a:rPr lang="en-US" sz="2800" i="1" dirty="0" err="1"/>
              <a:t>varian</a:t>
            </a:r>
            <a:r>
              <a:rPr lang="en-US" sz="2800" i="1" dirty="0"/>
              <a:t> </a:t>
            </a:r>
            <a:r>
              <a:rPr lang="en-US" sz="2800" dirty="0"/>
              <a:t>(ANOVA).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704566" y="40948430"/>
            <a:ext cx="25975347" cy="225697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256025" tIns="256025" rIns="256025" bIns="2560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4400"/>
              <a:buFont typeface="Arial Black"/>
              <a:buNone/>
            </a:pPr>
            <a:r>
              <a:rPr lang="en-US" sz="4400" b="0" i="0" u="none" dirty="0" smtClean="0">
                <a:solidFill>
                  <a:srgbClr val="003366"/>
                </a:solidFill>
                <a:latin typeface="Arial Black"/>
                <a:ea typeface="Arial Black"/>
                <a:cs typeface="Arial Black"/>
                <a:sym typeface="Arial Black"/>
              </a:rPr>
              <a:t>KESIMPULAN</a:t>
            </a: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en-US" sz="2800" dirty="0" err="1"/>
              <a:t>Pemberian</a:t>
            </a:r>
            <a:r>
              <a:rPr lang="en-US" sz="2800" dirty="0"/>
              <a:t> FEDK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menurunkan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kolesterol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LDL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tikus</a:t>
            </a:r>
            <a:r>
              <a:rPr lang="en-US" sz="2800" dirty="0"/>
              <a:t> yang </a:t>
            </a:r>
            <a:r>
              <a:rPr lang="en-US" sz="2800" dirty="0" err="1"/>
              <a:t>mengalami</a:t>
            </a:r>
            <a:r>
              <a:rPr lang="en-US" sz="2800" dirty="0"/>
              <a:t> diabetes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induksi</a:t>
            </a:r>
            <a:r>
              <a:rPr lang="en-US" sz="2800" dirty="0"/>
              <a:t> </a:t>
            </a:r>
            <a:r>
              <a:rPr lang="en-US" sz="2800" dirty="0" err="1"/>
              <a:t>kombinasi</a:t>
            </a:r>
            <a:r>
              <a:rPr lang="en-US" sz="2800" dirty="0"/>
              <a:t> </a:t>
            </a:r>
            <a:r>
              <a:rPr lang="en-US" sz="2800" dirty="0" err="1"/>
              <a:t>streptozotocin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nicotinamid</a:t>
            </a:r>
            <a:r>
              <a:rPr lang="en-US" sz="2800" dirty="0"/>
              <a:t>. </a:t>
            </a:r>
            <a:r>
              <a:rPr lang="en-US" sz="2800" dirty="0" err="1"/>
              <a:t>Selain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FEDK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kadar</a:t>
            </a:r>
            <a:r>
              <a:rPr lang="en-US" sz="2800" dirty="0"/>
              <a:t> HDL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signifikan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dosis</a:t>
            </a:r>
            <a:r>
              <a:rPr lang="en-US" sz="2800" dirty="0"/>
              <a:t> 25 mg/</a:t>
            </a:r>
            <a:r>
              <a:rPr lang="en-US" sz="2800" dirty="0" err="1"/>
              <a:t>kgBB</a:t>
            </a:r>
            <a:r>
              <a:rPr lang="en-US" sz="2800" dirty="0"/>
              <a:t> </a:t>
            </a:r>
            <a:r>
              <a:rPr lang="en-US" sz="2800" dirty="0" err="1"/>
              <a:t>fraksi</a:t>
            </a:r>
            <a:r>
              <a:rPr lang="en-US" sz="2800" dirty="0"/>
              <a:t> </a:t>
            </a:r>
            <a:r>
              <a:rPr lang="en-US" sz="2800" dirty="0" err="1"/>
              <a:t>terstandar</a:t>
            </a:r>
            <a:r>
              <a:rPr lang="en-US" sz="2800" dirty="0"/>
              <a:t> </a:t>
            </a:r>
            <a:r>
              <a:rPr lang="en-US" sz="2800" dirty="0" err="1"/>
              <a:t>kuersetin</a:t>
            </a:r>
            <a:r>
              <a:rPr lang="en-US" sz="2800" dirty="0"/>
              <a:t>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5486400" y="1212410"/>
            <a:ext cx="16413479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4000" b="1" dirty="0"/>
              <a:t>EFEK ANTIHIPERLIPIDEMIA FRAKSI ETIL ASETAT DAUN KELOR (</a:t>
            </a:r>
            <a:r>
              <a:rPr lang="en-US" sz="4000" b="1" i="1" dirty="0"/>
              <a:t>MORINGA OLEIFERA LAMK.</a:t>
            </a:r>
            <a:r>
              <a:rPr lang="en-US" sz="4000" b="1" dirty="0"/>
              <a:t>) PADA TIKUS MODEL </a:t>
            </a:r>
            <a:r>
              <a:rPr lang="en-US" sz="4000" b="1" dirty="0" smtClean="0"/>
              <a:t>DIABETES</a:t>
            </a:r>
          </a:p>
          <a:p>
            <a:pPr algn="ctr"/>
            <a:endParaRPr lang="en-US" sz="1600" b="1" dirty="0"/>
          </a:p>
          <a:p>
            <a:pPr algn="ctr"/>
            <a:r>
              <a:rPr lang="id-ID" sz="3600" b="1" dirty="0"/>
              <a:t>Sholihatil Hidayati</a:t>
            </a:r>
            <a:r>
              <a:rPr lang="id-ID" sz="3600" b="1" baseline="30000" dirty="0"/>
              <a:t>1*</a:t>
            </a:r>
            <a:r>
              <a:rPr lang="en-US" sz="3600" b="1" baseline="30000" dirty="0"/>
              <a:t>)</a:t>
            </a:r>
            <a:r>
              <a:rPr lang="id-ID" sz="3600" b="1" dirty="0"/>
              <a:t>, Rini Sulistyawati</a:t>
            </a:r>
            <a:r>
              <a:rPr lang="en-US" sz="3600" b="1" baseline="30000" dirty="0"/>
              <a:t>2</a:t>
            </a:r>
            <a:r>
              <a:rPr lang="en-US" sz="3600" b="1" dirty="0"/>
              <a:t>, </a:t>
            </a:r>
            <a:r>
              <a:rPr lang="id-ID" sz="3600" b="1" dirty="0"/>
              <a:t>Laela Hayu Nurani</a:t>
            </a:r>
            <a:r>
              <a:rPr lang="en-US" sz="3600" b="1" baseline="30000" dirty="0" smtClean="0"/>
              <a:t>3</a:t>
            </a:r>
          </a:p>
          <a:p>
            <a:pPr algn="ctr"/>
            <a:endParaRPr lang="en-US" sz="3600" b="1" baseline="30000" dirty="0" smtClean="0"/>
          </a:p>
          <a:p>
            <a:pPr algn="ctr"/>
            <a:r>
              <a:rPr lang="en-US" sz="2400" baseline="30000" dirty="0"/>
              <a:t>1 </a:t>
            </a:r>
            <a:r>
              <a:rPr lang="id-ID" sz="2400" dirty="0"/>
              <a:t>Analis Farmasi dan Makanan, Akademi Analis Farmasi Al Islam</a:t>
            </a:r>
            <a:r>
              <a:rPr lang="en-US" sz="2400" dirty="0"/>
              <a:t>,</a:t>
            </a:r>
            <a:r>
              <a:rPr lang="id-ID" sz="2400" dirty="0"/>
              <a:t> Yogyakarta</a:t>
            </a:r>
            <a:r>
              <a:rPr lang="en-US" sz="2400" dirty="0"/>
              <a:t>. E-mail: </a:t>
            </a:r>
            <a:r>
              <a:rPr lang="en-US" sz="2400" dirty="0" err="1"/>
              <a:t>sholihatilhidayati</a:t>
            </a:r>
            <a:r>
              <a:rPr lang="id-ID" sz="2400" dirty="0"/>
              <a:t>@yahoo.co.id </a:t>
            </a:r>
            <a:endParaRPr lang="en-US" sz="2400" dirty="0"/>
          </a:p>
          <a:p>
            <a:pPr algn="ctr"/>
            <a:r>
              <a:rPr lang="en-US" sz="2400" baseline="30000" dirty="0"/>
              <a:t>2</a:t>
            </a:r>
            <a:r>
              <a:rPr lang="id-ID" sz="2400" dirty="0"/>
              <a:t>Analis Farmasi dan Makanan, Akademi Analis Farmasi Al Islam</a:t>
            </a:r>
            <a:r>
              <a:rPr lang="en-US" sz="2400" dirty="0"/>
              <a:t>,</a:t>
            </a:r>
            <a:r>
              <a:rPr lang="id-ID" sz="2400" dirty="0"/>
              <a:t> Yogyakarta</a:t>
            </a:r>
            <a:r>
              <a:rPr lang="en-US" sz="2400" dirty="0"/>
              <a:t>. E-mail: sulistyawati.rini@yahoo.co.id </a:t>
            </a:r>
          </a:p>
          <a:p>
            <a:pPr algn="ctr"/>
            <a:r>
              <a:rPr lang="en-US" sz="2400" baseline="30000" dirty="0"/>
              <a:t>3</a:t>
            </a:r>
            <a:r>
              <a:rPr lang="id-ID" sz="2400" dirty="0"/>
              <a:t> Fakultas Farmasi, Universitas Ahmad Dahlan Yogyakarta</a:t>
            </a:r>
            <a:r>
              <a:rPr lang="en-US" sz="2400" dirty="0"/>
              <a:t>. E-mail: laelafarmasi@yahoo.com</a:t>
            </a:r>
          </a:p>
          <a:p>
            <a:endParaRPr lang="en-US" sz="3600" b="1" dirty="0"/>
          </a:p>
        </p:txBody>
      </p:sp>
      <p:sp>
        <p:nvSpPr>
          <p:cNvPr id="68" name="Google Shape;68;p13"/>
          <p:cNvSpPr txBox="1"/>
          <p:nvPr/>
        </p:nvSpPr>
        <p:spPr>
          <a:xfrm>
            <a:off x="0" y="0"/>
            <a:ext cx="27432000" cy="10668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47650" y="228600"/>
            <a:ext cx="268224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chemeClr val="dk1"/>
              </a:buClr>
              <a:buSzPts val="2800"/>
            </a:pPr>
            <a:r>
              <a:rPr lang="en-US" sz="3600" b="1" dirty="0">
                <a:latin typeface="Arial Black" pitchFamily="34" charset="0"/>
              </a:rPr>
              <a:t>Science and Pharmacy Conference </a:t>
            </a:r>
            <a:r>
              <a:rPr lang="id-ID" sz="3600" b="1" dirty="0">
                <a:latin typeface="Arial Black" pitchFamily="34" charset="0"/>
              </a:rPr>
              <a:t>Akademi Farmasi Surabaya</a:t>
            </a:r>
            <a:r>
              <a:rPr lang="en-US" sz="3600" b="1" dirty="0">
                <a:latin typeface="Arial Black" pitchFamily="34" charset="0"/>
              </a:rPr>
              <a:t> 2018 </a:t>
            </a:r>
            <a:endParaRPr sz="3600" b="1" dirty="0">
              <a:latin typeface="Arial Black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996806"/>
              </p:ext>
            </p:extLst>
          </p:nvPr>
        </p:nvGraphicFramePr>
        <p:xfrm>
          <a:off x="14726946" y="12114358"/>
          <a:ext cx="11333454" cy="362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3889"/>
                <a:gridCol w="1789963"/>
                <a:gridCol w="3379801"/>
                <a:gridCol w="3379801"/>
              </a:tblGrid>
              <a:tr h="135190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Kelompok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Jumlah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Kadar </a:t>
                      </a:r>
                      <a:r>
                        <a:rPr lang="en-US" sz="2400" dirty="0" err="1">
                          <a:effectLst/>
                        </a:rPr>
                        <a:t>Glukosa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Darah</a:t>
                      </a:r>
                      <a:r>
                        <a:rPr lang="en-US" sz="2400" dirty="0">
                          <a:effectLst/>
                        </a:rPr>
                        <a:t> (mg/</a:t>
                      </a:r>
                      <a:r>
                        <a:rPr lang="en-US" sz="2400" dirty="0" err="1">
                          <a:effectLst/>
                        </a:rPr>
                        <a:t>dL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(X±SD)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6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H-1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H-5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989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Normal 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64,7±11,7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105,0±13,5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64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Diabetes 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65,0±11,4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500,3±100,6*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801676"/>
              </p:ext>
            </p:extLst>
          </p:nvPr>
        </p:nvGraphicFramePr>
        <p:xfrm>
          <a:off x="14443839" y="18164857"/>
          <a:ext cx="12098915" cy="5847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2869"/>
                <a:gridCol w="2152832"/>
                <a:gridCol w="2152832"/>
                <a:gridCol w="2152832"/>
                <a:gridCol w="1937550"/>
              </a:tblGrid>
              <a:tr h="8533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Kelompok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Profil</a:t>
                      </a:r>
                      <a:r>
                        <a:rPr lang="en-US" sz="2400" dirty="0">
                          <a:effectLst/>
                        </a:rPr>
                        <a:t> lipid (mg/</a:t>
                      </a:r>
                      <a:r>
                        <a:rPr lang="en-US" sz="2400" dirty="0" err="1">
                          <a:effectLst/>
                        </a:rPr>
                        <a:t>dL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14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Kolesterol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TG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LDL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HDL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14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Sehat 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75,0±7,3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62,2±19,6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134,2±11,7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71,7±9,1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14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Diabetes 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105,2±47,4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51,0±22,1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175,6±41,9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80,6±18,0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30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Diabetes + FEDK 12,5 mg/kgBB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73,4±23,1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57,2±13,7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124,5±40,5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62,5±15,7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30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Diabetes + FEDK 25 mg/kgBB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58,6±6,9 *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65,0±14,9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95,3±8,0 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49,7±3,0 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30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Diabetes + FEDK 50 mg/</a:t>
                      </a:r>
                      <a:r>
                        <a:rPr lang="en-US" sz="2400" dirty="0" err="1">
                          <a:effectLst/>
                        </a:rPr>
                        <a:t>kgBB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73,0±13,3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36,4±11,3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134,3±29,3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68,6±15,0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306404" y="11139473"/>
            <a:ext cx="12514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Tabel</a:t>
            </a:r>
            <a:r>
              <a:rPr lang="en-US" sz="2800" b="1" dirty="0"/>
              <a:t> 1.</a:t>
            </a:r>
            <a:r>
              <a:rPr lang="en-US" sz="2800" dirty="0"/>
              <a:t> Data </a:t>
            </a:r>
            <a:r>
              <a:rPr lang="en-US" sz="2800" dirty="0" err="1"/>
              <a:t>kadar</a:t>
            </a:r>
            <a:r>
              <a:rPr lang="en-US" sz="2800" dirty="0"/>
              <a:t> </a:t>
            </a:r>
            <a:r>
              <a:rPr lang="en-US" sz="2800" dirty="0" err="1"/>
              <a:t>glukosa</a:t>
            </a:r>
            <a:r>
              <a:rPr lang="en-US" sz="2800" dirty="0"/>
              <a:t> </a:t>
            </a:r>
            <a:r>
              <a:rPr lang="en-US" sz="2800" dirty="0" err="1"/>
              <a:t>darah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sesudah</a:t>
            </a:r>
            <a:r>
              <a:rPr lang="en-US" sz="2800" dirty="0"/>
              <a:t> </a:t>
            </a:r>
            <a:r>
              <a:rPr lang="en-US" sz="2800" dirty="0" err="1"/>
              <a:t>induksi</a:t>
            </a:r>
            <a:r>
              <a:rPr lang="en-US" sz="2800" dirty="0"/>
              <a:t> </a:t>
            </a:r>
            <a:r>
              <a:rPr lang="en-US" sz="2800" dirty="0" smtClean="0"/>
              <a:t>diabetes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4542925" y="17381675"/>
            <a:ext cx="11641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Tabel</a:t>
            </a:r>
            <a:r>
              <a:rPr lang="en-US" sz="2800" b="1" dirty="0"/>
              <a:t> 2.</a:t>
            </a:r>
            <a:r>
              <a:rPr lang="en-US" sz="2800" dirty="0"/>
              <a:t> Data </a:t>
            </a:r>
            <a:r>
              <a:rPr lang="en-US" sz="2800" dirty="0" err="1"/>
              <a:t>profil</a:t>
            </a:r>
            <a:r>
              <a:rPr lang="en-US" sz="2800" dirty="0"/>
              <a:t> lipid post treatment</a:t>
            </a:r>
            <a:endParaRPr lang="en-US" sz="2800" dirty="0"/>
          </a:p>
        </p:txBody>
      </p:sp>
      <p:pic>
        <p:nvPicPr>
          <p:cNvPr id="1027" name="Picture 3" descr="Akademi Farmasi Surabaya - Aku Pint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5535" y="1388318"/>
            <a:ext cx="3489105" cy="2933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1" descr="logo akafarm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255" y="1388317"/>
            <a:ext cx="3324725" cy="3284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1381</Words>
  <Application>Microsoft Office PowerPoint</Application>
  <PresentationFormat>Custom</PresentationFormat>
  <Paragraphs>92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5</cp:revision>
  <dcterms:modified xsi:type="dcterms:W3CDTF">2020-07-25T10:41:35Z</dcterms:modified>
</cp:coreProperties>
</file>