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6459200" cy="27432000"/>
  <p:notesSz cx="6715125" cy="92392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38">
          <p15:clr>
            <a:srgbClr val="A4A3A4"/>
          </p15:clr>
        </p15:guide>
        <p15:guide id="2" orient="horz" pos="16830">
          <p15:clr>
            <a:srgbClr val="A4A3A4"/>
          </p15:clr>
        </p15:guide>
        <p15:guide id="3" pos="51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8ED9"/>
    <a:srgbClr val="0046D2"/>
    <a:srgbClr val="002164"/>
    <a:srgbClr val="EAEAEA"/>
    <a:srgbClr val="C0C0C0"/>
    <a:srgbClr val="FF0000"/>
    <a:srgbClr val="A7C4FF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123" autoAdjust="0"/>
    <p:restoredTop sz="94660"/>
  </p:normalViewPr>
  <p:slideViewPr>
    <p:cSldViewPr snapToGrid="0">
      <p:cViewPr>
        <p:scale>
          <a:sx n="64" d="100"/>
          <a:sy n="64" d="100"/>
        </p:scale>
        <p:origin x="-486" y="6270"/>
      </p:cViewPr>
      <p:guideLst>
        <p:guide orient="horz" pos="8638"/>
        <p:guide orient="horz" pos="16830"/>
        <p:guide pos="51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C97204-3730-4729-9FBA-FB29031571F8}" type="doc">
      <dgm:prSet loTypeId="urn:microsoft.com/office/officeart/2005/8/layout/hProcess9" loCatId="process" qsTypeId="urn:microsoft.com/office/officeart/2005/8/quickstyle/simple5" qsCatId="simple" csTypeId="urn:microsoft.com/office/officeart/2005/8/colors/accent6_3" csCatId="accent6" phldr="1"/>
      <dgm:spPr/>
    </dgm:pt>
    <dgm:pt modelId="{CA8450E6-1087-4FEA-A939-AC0E2E0168D1}">
      <dgm:prSet phldrT="[Text]"/>
      <dgm:spPr/>
      <dgm:t>
        <a:bodyPr/>
        <a:lstStyle/>
        <a:p>
          <a:r>
            <a:rPr lang="id-ID" smtClean="0">
              <a:effectLst/>
              <a:ea typeface="Calibri"/>
              <a:cs typeface="Times New Roman"/>
            </a:rPr>
            <a:t>Pengambilan sampel otot</a:t>
          </a:r>
          <a:endParaRPr lang="id-ID" dirty="0"/>
        </a:p>
      </dgm:t>
    </dgm:pt>
    <dgm:pt modelId="{511F498B-F762-4675-8112-320F4B500B16}" type="parTrans" cxnId="{67354F50-BC1E-466C-BFEC-E5E364D54838}">
      <dgm:prSet/>
      <dgm:spPr/>
      <dgm:t>
        <a:bodyPr/>
        <a:lstStyle/>
        <a:p>
          <a:endParaRPr lang="id-ID"/>
        </a:p>
      </dgm:t>
    </dgm:pt>
    <dgm:pt modelId="{454E9D0C-2E25-420E-A195-29CFD101CFAB}" type="sibTrans" cxnId="{67354F50-BC1E-466C-BFEC-E5E364D54838}">
      <dgm:prSet/>
      <dgm:spPr/>
      <dgm:t>
        <a:bodyPr/>
        <a:lstStyle/>
        <a:p>
          <a:endParaRPr lang="id-ID"/>
        </a:p>
      </dgm:t>
    </dgm:pt>
    <dgm:pt modelId="{3D4F287E-DB9A-42D7-820A-1596DBA0A0B3}">
      <dgm:prSet phldrT="[Text]"/>
      <dgm:spPr/>
      <dgm:t>
        <a:bodyPr/>
        <a:lstStyle/>
        <a:p>
          <a:r>
            <a:rPr lang="id-ID" smtClean="0">
              <a:effectLst/>
              <a:ea typeface="Calibri"/>
              <a:cs typeface="Times New Roman"/>
            </a:rPr>
            <a:t>Isolasi RNA</a:t>
          </a:r>
          <a:endParaRPr lang="id-ID" dirty="0"/>
        </a:p>
      </dgm:t>
    </dgm:pt>
    <dgm:pt modelId="{955AAD98-56F6-43D0-A8CB-114C7A7FDD87}" type="parTrans" cxnId="{F7E2BAAA-9522-4EC9-8CE0-91FCC27EC054}">
      <dgm:prSet/>
      <dgm:spPr/>
      <dgm:t>
        <a:bodyPr/>
        <a:lstStyle/>
        <a:p>
          <a:endParaRPr lang="id-ID"/>
        </a:p>
      </dgm:t>
    </dgm:pt>
    <dgm:pt modelId="{4017C71B-E948-4A47-8EA9-467636F20AEA}" type="sibTrans" cxnId="{F7E2BAAA-9522-4EC9-8CE0-91FCC27EC054}">
      <dgm:prSet/>
      <dgm:spPr/>
      <dgm:t>
        <a:bodyPr/>
        <a:lstStyle/>
        <a:p>
          <a:endParaRPr lang="id-ID"/>
        </a:p>
      </dgm:t>
    </dgm:pt>
    <dgm:pt modelId="{FFE5A535-A8D7-4041-ABE8-A939C7644897}">
      <dgm:prSet phldrT="[Text]"/>
      <dgm:spPr/>
      <dgm:t>
        <a:bodyPr/>
        <a:lstStyle/>
        <a:p>
          <a:r>
            <a:rPr lang="id-ID" dirty="0" smtClean="0">
              <a:effectLst/>
              <a:ea typeface="Calibri"/>
              <a:cs typeface="Times New Roman"/>
            </a:rPr>
            <a:t>Sintesis cDNA</a:t>
          </a:r>
          <a:endParaRPr lang="id-ID" dirty="0"/>
        </a:p>
      </dgm:t>
    </dgm:pt>
    <dgm:pt modelId="{6AC05208-5F08-4227-817F-1CFF80CC8238}" type="parTrans" cxnId="{8AE1F8CD-2F9A-438B-9CD8-E89FF0A7A986}">
      <dgm:prSet/>
      <dgm:spPr/>
      <dgm:t>
        <a:bodyPr/>
        <a:lstStyle/>
        <a:p>
          <a:endParaRPr lang="id-ID"/>
        </a:p>
      </dgm:t>
    </dgm:pt>
    <dgm:pt modelId="{E460B9B4-2C79-4F84-BA06-03724209B4A5}" type="sibTrans" cxnId="{8AE1F8CD-2F9A-438B-9CD8-E89FF0A7A986}">
      <dgm:prSet/>
      <dgm:spPr/>
      <dgm:t>
        <a:bodyPr/>
        <a:lstStyle/>
        <a:p>
          <a:endParaRPr lang="id-ID"/>
        </a:p>
      </dgm:t>
    </dgm:pt>
    <dgm:pt modelId="{87DC11A1-6B23-4993-B8D9-8B3BB114C8E3}">
      <dgm:prSet phldrT="[Text]"/>
      <dgm:spPr/>
      <dgm:t>
        <a:bodyPr/>
        <a:lstStyle/>
        <a:p>
          <a:r>
            <a:rPr lang="id-ID" smtClean="0">
              <a:effectLst/>
              <a:ea typeface="Calibri"/>
              <a:cs typeface="Times New Roman"/>
            </a:rPr>
            <a:t>Running qPCR</a:t>
          </a:r>
          <a:endParaRPr lang="id-ID" dirty="0"/>
        </a:p>
      </dgm:t>
    </dgm:pt>
    <dgm:pt modelId="{1D816172-5CFE-4950-8B6A-46C5B2B94ABD}" type="parTrans" cxnId="{9FC01F09-E66B-4976-AB79-4B0C92E72CCD}">
      <dgm:prSet/>
      <dgm:spPr/>
      <dgm:t>
        <a:bodyPr/>
        <a:lstStyle/>
        <a:p>
          <a:endParaRPr lang="id-ID"/>
        </a:p>
      </dgm:t>
    </dgm:pt>
    <dgm:pt modelId="{F92DBB52-E80C-4DB7-AB8A-8B38F10D67D0}" type="sibTrans" cxnId="{9FC01F09-E66B-4976-AB79-4B0C92E72CCD}">
      <dgm:prSet/>
      <dgm:spPr/>
      <dgm:t>
        <a:bodyPr/>
        <a:lstStyle/>
        <a:p>
          <a:endParaRPr lang="id-ID"/>
        </a:p>
      </dgm:t>
    </dgm:pt>
    <dgm:pt modelId="{EF5C26B0-3AC9-4F0B-BFF6-ACF7E0F4E8CF}" type="pres">
      <dgm:prSet presAssocID="{E1C97204-3730-4729-9FBA-FB29031571F8}" presName="CompostProcess" presStyleCnt="0">
        <dgm:presLayoutVars>
          <dgm:dir/>
          <dgm:resizeHandles val="exact"/>
        </dgm:presLayoutVars>
      </dgm:prSet>
      <dgm:spPr/>
    </dgm:pt>
    <dgm:pt modelId="{BA6A9F88-F341-40B9-9352-C201F3831C73}" type="pres">
      <dgm:prSet presAssocID="{E1C97204-3730-4729-9FBA-FB29031571F8}" presName="arrow" presStyleLbl="bgShp" presStyleIdx="0" presStyleCnt="1"/>
      <dgm:spPr/>
    </dgm:pt>
    <dgm:pt modelId="{2151B2F6-592D-4FEA-B66E-9F267C303459}" type="pres">
      <dgm:prSet presAssocID="{E1C97204-3730-4729-9FBA-FB29031571F8}" presName="linearProcess" presStyleCnt="0"/>
      <dgm:spPr/>
    </dgm:pt>
    <dgm:pt modelId="{69F81CC5-A43A-49EC-9B6C-C1C0CB2C91C4}" type="pres">
      <dgm:prSet presAssocID="{CA8450E6-1087-4FEA-A939-AC0E2E0168D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C525DE5-D1D7-49D0-908A-8B59772F0E1A}" type="pres">
      <dgm:prSet presAssocID="{454E9D0C-2E25-420E-A195-29CFD101CFAB}" presName="sibTrans" presStyleCnt="0"/>
      <dgm:spPr/>
    </dgm:pt>
    <dgm:pt modelId="{212262D8-88A6-4712-9776-30F7022CB0EE}" type="pres">
      <dgm:prSet presAssocID="{3D4F287E-DB9A-42D7-820A-1596DBA0A0B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FC40675-854C-4ED9-A3F9-64EE32832476}" type="pres">
      <dgm:prSet presAssocID="{4017C71B-E948-4A47-8EA9-467636F20AEA}" presName="sibTrans" presStyleCnt="0"/>
      <dgm:spPr/>
    </dgm:pt>
    <dgm:pt modelId="{9D82F080-9BAB-4BB0-87D4-1EF930E0CB2E}" type="pres">
      <dgm:prSet presAssocID="{FFE5A535-A8D7-4041-ABE8-A939C7644897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2B0926E-8128-4718-8A1D-FBF9C41C93AD}" type="pres">
      <dgm:prSet presAssocID="{E460B9B4-2C79-4F84-BA06-03724209B4A5}" presName="sibTrans" presStyleCnt="0"/>
      <dgm:spPr/>
    </dgm:pt>
    <dgm:pt modelId="{A54C160D-A725-4C9B-900C-F48EC801138A}" type="pres">
      <dgm:prSet presAssocID="{87DC11A1-6B23-4993-B8D9-8B3BB114C8E3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2BB3F3B-24BE-45DB-BD79-C4687D1A9A2A}" type="presOf" srcId="{87DC11A1-6B23-4993-B8D9-8B3BB114C8E3}" destId="{A54C160D-A725-4C9B-900C-F48EC801138A}" srcOrd="0" destOrd="0" presId="urn:microsoft.com/office/officeart/2005/8/layout/hProcess9"/>
    <dgm:cxn modelId="{75346CB1-5FD8-48B6-A5BF-DDB8A32B9373}" type="presOf" srcId="{3D4F287E-DB9A-42D7-820A-1596DBA0A0B3}" destId="{212262D8-88A6-4712-9776-30F7022CB0EE}" srcOrd="0" destOrd="0" presId="urn:microsoft.com/office/officeart/2005/8/layout/hProcess9"/>
    <dgm:cxn modelId="{9FC01F09-E66B-4976-AB79-4B0C92E72CCD}" srcId="{E1C97204-3730-4729-9FBA-FB29031571F8}" destId="{87DC11A1-6B23-4993-B8D9-8B3BB114C8E3}" srcOrd="3" destOrd="0" parTransId="{1D816172-5CFE-4950-8B6A-46C5B2B94ABD}" sibTransId="{F92DBB52-E80C-4DB7-AB8A-8B38F10D67D0}"/>
    <dgm:cxn modelId="{7C9146AE-D6AF-44AF-91CE-3AE1AE456719}" type="presOf" srcId="{E1C97204-3730-4729-9FBA-FB29031571F8}" destId="{EF5C26B0-3AC9-4F0B-BFF6-ACF7E0F4E8CF}" srcOrd="0" destOrd="0" presId="urn:microsoft.com/office/officeart/2005/8/layout/hProcess9"/>
    <dgm:cxn modelId="{8AE1F8CD-2F9A-438B-9CD8-E89FF0A7A986}" srcId="{E1C97204-3730-4729-9FBA-FB29031571F8}" destId="{FFE5A535-A8D7-4041-ABE8-A939C7644897}" srcOrd="2" destOrd="0" parTransId="{6AC05208-5F08-4227-817F-1CFF80CC8238}" sibTransId="{E460B9B4-2C79-4F84-BA06-03724209B4A5}"/>
    <dgm:cxn modelId="{18890D5C-3A4B-4867-8C43-B203E45ED106}" type="presOf" srcId="{FFE5A535-A8D7-4041-ABE8-A939C7644897}" destId="{9D82F080-9BAB-4BB0-87D4-1EF930E0CB2E}" srcOrd="0" destOrd="0" presId="urn:microsoft.com/office/officeart/2005/8/layout/hProcess9"/>
    <dgm:cxn modelId="{2D95E04F-D94B-4AC2-BC2B-21FB3D15FA83}" type="presOf" srcId="{CA8450E6-1087-4FEA-A939-AC0E2E0168D1}" destId="{69F81CC5-A43A-49EC-9B6C-C1C0CB2C91C4}" srcOrd="0" destOrd="0" presId="urn:microsoft.com/office/officeart/2005/8/layout/hProcess9"/>
    <dgm:cxn modelId="{67354F50-BC1E-466C-BFEC-E5E364D54838}" srcId="{E1C97204-3730-4729-9FBA-FB29031571F8}" destId="{CA8450E6-1087-4FEA-A939-AC0E2E0168D1}" srcOrd="0" destOrd="0" parTransId="{511F498B-F762-4675-8112-320F4B500B16}" sibTransId="{454E9D0C-2E25-420E-A195-29CFD101CFAB}"/>
    <dgm:cxn modelId="{F7E2BAAA-9522-4EC9-8CE0-91FCC27EC054}" srcId="{E1C97204-3730-4729-9FBA-FB29031571F8}" destId="{3D4F287E-DB9A-42D7-820A-1596DBA0A0B3}" srcOrd="1" destOrd="0" parTransId="{955AAD98-56F6-43D0-A8CB-114C7A7FDD87}" sibTransId="{4017C71B-E948-4A47-8EA9-467636F20AEA}"/>
    <dgm:cxn modelId="{9E05AC07-C0AC-4090-A53D-5BD0D69E1088}" type="presParOf" srcId="{EF5C26B0-3AC9-4F0B-BFF6-ACF7E0F4E8CF}" destId="{BA6A9F88-F341-40B9-9352-C201F3831C73}" srcOrd="0" destOrd="0" presId="urn:microsoft.com/office/officeart/2005/8/layout/hProcess9"/>
    <dgm:cxn modelId="{CE1DF075-B993-45FD-8EE0-A0B1A038FB8D}" type="presParOf" srcId="{EF5C26B0-3AC9-4F0B-BFF6-ACF7E0F4E8CF}" destId="{2151B2F6-592D-4FEA-B66E-9F267C303459}" srcOrd="1" destOrd="0" presId="urn:microsoft.com/office/officeart/2005/8/layout/hProcess9"/>
    <dgm:cxn modelId="{58B0F7FB-A3F4-4AA6-917D-F9CA0BBB7051}" type="presParOf" srcId="{2151B2F6-592D-4FEA-B66E-9F267C303459}" destId="{69F81CC5-A43A-49EC-9B6C-C1C0CB2C91C4}" srcOrd="0" destOrd="0" presId="urn:microsoft.com/office/officeart/2005/8/layout/hProcess9"/>
    <dgm:cxn modelId="{A3EA0453-522D-4403-AE74-A6F608E9127B}" type="presParOf" srcId="{2151B2F6-592D-4FEA-B66E-9F267C303459}" destId="{1C525DE5-D1D7-49D0-908A-8B59772F0E1A}" srcOrd="1" destOrd="0" presId="urn:microsoft.com/office/officeart/2005/8/layout/hProcess9"/>
    <dgm:cxn modelId="{FCD625AE-7E06-4137-9573-B2009F64A6A1}" type="presParOf" srcId="{2151B2F6-592D-4FEA-B66E-9F267C303459}" destId="{212262D8-88A6-4712-9776-30F7022CB0EE}" srcOrd="2" destOrd="0" presId="urn:microsoft.com/office/officeart/2005/8/layout/hProcess9"/>
    <dgm:cxn modelId="{4B3555D0-5BA7-43ED-B2D7-1B0A77019FC7}" type="presParOf" srcId="{2151B2F6-592D-4FEA-B66E-9F267C303459}" destId="{1FC40675-854C-4ED9-A3F9-64EE32832476}" srcOrd="3" destOrd="0" presId="urn:microsoft.com/office/officeart/2005/8/layout/hProcess9"/>
    <dgm:cxn modelId="{CFD97B4A-812F-42D0-9064-986109081D66}" type="presParOf" srcId="{2151B2F6-592D-4FEA-B66E-9F267C303459}" destId="{9D82F080-9BAB-4BB0-87D4-1EF930E0CB2E}" srcOrd="4" destOrd="0" presId="urn:microsoft.com/office/officeart/2005/8/layout/hProcess9"/>
    <dgm:cxn modelId="{6A37A845-351D-4D37-A3BD-E3D5F1A9AAF2}" type="presParOf" srcId="{2151B2F6-592D-4FEA-B66E-9F267C303459}" destId="{A2B0926E-8128-4718-8A1D-FBF9C41C93AD}" srcOrd="5" destOrd="0" presId="urn:microsoft.com/office/officeart/2005/8/layout/hProcess9"/>
    <dgm:cxn modelId="{C840ADB8-BAC9-4695-AE22-76A7A47E6773}" type="presParOf" srcId="{2151B2F6-592D-4FEA-B66E-9F267C303459}" destId="{A54C160D-A725-4C9B-900C-F48EC801138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A9F88-F341-40B9-9352-C201F3831C73}">
      <dsp:nvSpPr>
        <dsp:cNvPr id="0" name=""/>
        <dsp:cNvSpPr/>
      </dsp:nvSpPr>
      <dsp:spPr>
        <a:xfrm>
          <a:off x="484263" y="0"/>
          <a:ext cx="5488314" cy="1560155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F81CC5-A43A-49EC-9B6C-C1C0CB2C91C4}">
      <dsp:nvSpPr>
        <dsp:cNvPr id="0" name=""/>
        <dsp:cNvSpPr/>
      </dsp:nvSpPr>
      <dsp:spPr>
        <a:xfrm>
          <a:off x="3231" y="468046"/>
          <a:ext cx="1554307" cy="624062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smtClean="0">
              <a:effectLst/>
              <a:ea typeface="Calibri"/>
              <a:cs typeface="Times New Roman"/>
            </a:rPr>
            <a:t>Pengambilan sampel otot</a:t>
          </a:r>
          <a:endParaRPr lang="id-ID" sz="1600" kern="1200" dirty="0"/>
        </a:p>
      </dsp:txBody>
      <dsp:txXfrm>
        <a:off x="33695" y="498510"/>
        <a:ext cx="1493379" cy="563134"/>
      </dsp:txXfrm>
    </dsp:sp>
    <dsp:sp modelId="{212262D8-88A6-4712-9776-30F7022CB0EE}">
      <dsp:nvSpPr>
        <dsp:cNvPr id="0" name=""/>
        <dsp:cNvSpPr/>
      </dsp:nvSpPr>
      <dsp:spPr>
        <a:xfrm>
          <a:off x="1635254" y="468046"/>
          <a:ext cx="1554307" cy="624062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-11274"/>
                <a:lumOff val="11272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-11274"/>
                <a:lumOff val="11272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-11274"/>
                <a:lumOff val="1127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smtClean="0">
              <a:effectLst/>
              <a:ea typeface="Calibri"/>
              <a:cs typeface="Times New Roman"/>
            </a:rPr>
            <a:t>Isolasi RNA</a:t>
          </a:r>
          <a:endParaRPr lang="id-ID" sz="1600" kern="1200" dirty="0"/>
        </a:p>
      </dsp:txBody>
      <dsp:txXfrm>
        <a:off x="1665718" y="498510"/>
        <a:ext cx="1493379" cy="563134"/>
      </dsp:txXfrm>
    </dsp:sp>
    <dsp:sp modelId="{9D82F080-9BAB-4BB0-87D4-1EF930E0CB2E}">
      <dsp:nvSpPr>
        <dsp:cNvPr id="0" name=""/>
        <dsp:cNvSpPr/>
      </dsp:nvSpPr>
      <dsp:spPr>
        <a:xfrm>
          <a:off x="3267278" y="468046"/>
          <a:ext cx="1554307" cy="624062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-22547"/>
                <a:lumOff val="22543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-22547"/>
                <a:lumOff val="22543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-22547"/>
                <a:lumOff val="225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effectLst/>
              <a:ea typeface="Calibri"/>
              <a:cs typeface="Times New Roman"/>
            </a:rPr>
            <a:t>Sintesis cDNA</a:t>
          </a:r>
          <a:endParaRPr lang="id-ID" sz="1600" kern="1200" dirty="0"/>
        </a:p>
      </dsp:txBody>
      <dsp:txXfrm>
        <a:off x="3297742" y="498510"/>
        <a:ext cx="1493379" cy="563134"/>
      </dsp:txXfrm>
    </dsp:sp>
    <dsp:sp modelId="{A54C160D-A725-4C9B-900C-F48EC801138A}">
      <dsp:nvSpPr>
        <dsp:cNvPr id="0" name=""/>
        <dsp:cNvSpPr/>
      </dsp:nvSpPr>
      <dsp:spPr>
        <a:xfrm>
          <a:off x="4899301" y="468046"/>
          <a:ext cx="1554307" cy="624062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-33821"/>
                <a:lumOff val="33815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-33821"/>
                <a:lumOff val="33815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-33821"/>
                <a:lumOff val="338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smtClean="0">
              <a:effectLst/>
              <a:ea typeface="Calibri"/>
              <a:cs typeface="Times New Roman"/>
            </a:rPr>
            <a:t>Running qPCR</a:t>
          </a:r>
          <a:endParaRPr lang="id-ID" sz="1600" kern="1200" dirty="0"/>
        </a:p>
      </dsp:txBody>
      <dsp:txXfrm>
        <a:off x="4929765" y="498510"/>
        <a:ext cx="1493379" cy="563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9338" y="692150"/>
            <a:ext cx="207803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0AB1D8-28A9-4916-92A4-972313EA7D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34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88A9AD-FBDE-4DE3-A983-7289D47A9BA8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gaprint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11007975" y="27038554"/>
            <a:ext cx="3043305" cy="156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1"/>
          <p:cNvSpPr txBox="1"/>
          <p:nvPr userDrawn="1"/>
        </p:nvSpPr>
        <p:spPr>
          <a:xfrm>
            <a:off x="14037242" y="26951021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755F29E-7B85-4242-BACD-3E6A6276B07E}"/>
              </a:ext>
            </a:extLst>
          </p:cNvPr>
          <p:cNvSpPr txBox="1"/>
          <p:nvPr userDrawn="1"/>
        </p:nvSpPr>
        <p:spPr>
          <a:xfrm>
            <a:off x="-57149" y="27339845"/>
            <a:ext cx="482824" cy="1231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200" b="1" dirty="0">
                <a:solidFill>
                  <a:srgbClr val="003064"/>
                </a:solidFill>
              </a:rPr>
              <a:t>www.postersession.com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Arial" charset="0"/>
        </a:defRPr>
      </a:lvl9pPr>
    </p:titleStyle>
    <p:bodyStyle>
      <a:lvl1pPr marL="941388" indent="-941388" algn="l" defTabSz="2508250" rtl="0" fontAlgn="base">
        <a:spcBef>
          <a:spcPct val="20000"/>
        </a:spcBef>
        <a:spcAft>
          <a:spcPct val="0"/>
        </a:spcAft>
        <a:buChar char="•"/>
        <a:defRPr sz="8800">
          <a:solidFill>
            <a:schemeClr val="tx1"/>
          </a:solidFill>
          <a:latin typeface="+mn-lt"/>
          <a:ea typeface="+mn-ea"/>
          <a:cs typeface="+mn-cs"/>
        </a:defRPr>
      </a:lvl1pPr>
      <a:lvl2pPr marL="2036763" indent="-782638" algn="l" defTabSz="2508250" rtl="0" fontAlgn="base">
        <a:spcBef>
          <a:spcPct val="20000"/>
        </a:spcBef>
        <a:spcAft>
          <a:spcPct val="0"/>
        </a:spcAft>
        <a:buChar char="–"/>
        <a:defRPr sz="7700">
          <a:solidFill>
            <a:schemeClr val="tx1"/>
          </a:solidFill>
          <a:latin typeface="+mn-lt"/>
        </a:defRPr>
      </a:lvl2pPr>
      <a:lvl3pPr marL="3135313" indent="-627063" algn="l" defTabSz="2508250" rtl="0" fontAlgn="base">
        <a:spcBef>
          <a:spcPct val="20000"/>
        </a:spcBef>
        <a:spcAft>
          <a:spcPct val="0"/>
        </a:spcAft>
        <a:buChar char="•"/>
        <a:defRPr sz="6600">
          <a:solidFill>
            <a:schemeClr val="tx1"/>
          </a:solidFill>
          <a:latin typeface="+mn-lt"/>
        </a:defRPr>
      </a:lvl3pPr>
      <a:lvl4pPr marL="4387850" indent="-625475" algn="l" defTabSz="2508250" rtl="0" fontAlgn="base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</a:defRPr>
      </a:lvl4pPr>
      <a:lvl5pPr marL="56435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5pPr>
      <a:lvl6pPr marL="61007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6pPr>
      <a:lvl7pPr marL="65579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7pPr>
      <a:lvl8pPr marL="70151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8pPr>
      <a:lvl9pPr marL="7472363" indent="-627063" algn="l" defTabSz="2508250" rtl="0" fontAlgn="base">
        <a:spcBef>
          <a:spcPct val="20000"/>
        </a:spcBef>
        <a:spcAft>
          <a:spcPct val="0"/>
        </a:spcAft>
        <a:buChar char="»"/>
        <a:defRPr sz="5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2.pn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microsoft.com/office/2007/relationships/diagramDrawing" Target="../diagrams/drawing1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064"/>
            </a:gs>
            <a:gs pos="50000">
              <a:srgbClr val="EAEAEA"/>
            </a:gs>
            <a:gs pos="100000">
              <a:srgbClr val="00306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8" name="AutoShape 50"/>
          <p:cNvSpPr>
            <a:spLocks noChangeArrowheads="1"/>
          </p:cNvSpPr>
          <p:nvPr/>
        </p:nvSpPr>
        <p:spPr bwMode="auto">
          <a:xfrm>
            <a:off x="8391525" y="4235450"/>
            <a:ext cx="7743825" cy="2256790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85750" y="4235450"/>
            <a:ext cx="7743825" cy="22567900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ID" dirty="0" smtClean="0"/>
          </a:p>
          <a:p>
            <a:endParaRPr lang="en-US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95288" y="5355105"/>
            <a:ext cx="7467600" cy="522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 defTabSz="2508250" eaLnBrk="0" hangingPunct="0"/>
            <a:r>
              <a:rPr lang="id-ID" sz="2400" dirty="0"/>
              <a:t>PTP1B merupakan </a:t>
            </a:r>
            <a:r>
              <a:rPr lang="id-ID" sz="2400" i="1" dirty="0"/>
              <a:t>negative regulator </a:t>
            </a:r>
            <a:r>
              <a:rPr lang="id-ID" sz="2400" dirty="0"/>
              <a:t>dari sinyal </a:t>
            </a:r>
            <a:r>
              <a:rPr lang="id-ID" sz="2400" dirty="0" smtClean="0"/>
              <a:t>transduksi </a:t>
            </a:r>
            <a:r>
              <a:rPr lang="id-ID" sz="2400" dirty="0"/>
              <a:t>reseptor </a:t>
            </a:r>
            <a:r>
              <a:rPr lang="id-ID" sz="2400" dirty="0" smtClean="0"/>
              <a:t>insulin </a:t>
            </a:r>
            <a:r>
              <a:rPr lang="en-US" sz="2400" dirty="0"/>
              <a:t>(Gum </a:t>
            </a:r>
            <a:r>
              <a:rPr lang="en-US" sz="2400" i="1" dirty="0"/>
              <a:t>et al</a:t>
            </a:r>
            <a:r>
              <a:rPr lang="en-US" sz="2400" dirty="0"/>
              <a:t>., 2003</a:t>
            </a:r>
            <a:r>
              <a:rPr lang="en-US" sz="2400" dirty="0" smtClean="0"/>
              <a:t>)</a:t>
            </a:r>
            <a:r>
              <a:rPr lang="id-ID" sz="2400" dirty="0" smtClean="0"/>
              <a:t>. </a:t>
            </a:r>
            <a:r>
              <a:rPr lang="id-ID" sz="2400" dirty="0"/>
              <a:t>PTP1B berperan penting dalam pengaturan metabolisme karbohidrat. </a:t>
            </a:r>
            <a:r>
              <a:rPr lang="id-ID" sz="2400" dirty="0" smtClean="0"/>
              <a:t>Analisis </a:t>
            </a:r>
            <a:r>
              <a:rPr lang="id-ID" sz="2400" dirty="0"/>
              <a:t>ekspresi PTP1B dapat dilakukan dengan metode RT-PCR. RT-PCR merupakan teknik yang memiliki sensitivitas yang tinggi dan telah banyak digunakan dalam analisis ekspresi gen (mRNA) dan dijadikan sebagai </a:t>
            </a:r>
            <a:r>
              <a:rPr lang="id-ID" sz="2400" i="1" dirty="0"/>
              <a:t>gold standard </a:t>
            </a:r>
            <a:r>
              <a:rPr lang="id-ID" sz="2400" dirty="0"/>
              <a:t>pada kuantifikasi </a:t>
            </a:r>
            <a:r>
              <a:rPr lang="id-ID" sz="2400" dirty="0" smtClean="0"/>
              <a:t>RNA (Rahardian dan Nur, 2017). </a:t>
            </a:r>
            <a:r>
              <a:rPr lang="id-ID" sz="2400" dirty="0"/>
              <a:t>Proses kuantifikasi menggunakan template RNA sangat sulit, membutuhkan ketelitian lab dan skill lab yang tinggi, namun hasilnya sangat sensitif dan spesifik serta langsung dapat terukur </a:t>
            </a:r>
            <a:r>
              <a:rPr lang="id-ID" sz="2400" dirty="0" smtClean="0"/>
              <a:t>ekspresinya (Susiati </a:t>
            </a:r>
            <a:r>
              <a:rPr lang="id-ID" sz="2400" i="1" dirty="0" smtClean="0"/>
              <a:t>et al</a:t>
            </a:r>
            <a:r>
              <a:rPr lang="id-ID" sz="2400" dirty="0" smtClean="0"/>
              <a:t>., 2017)</a:t>
            </a:r>
            <a:endParaRPr lang="en-US" sz="2400" b="1" dirty="0">
              <a:latin typeface="+mj-lt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257175" y="387350"/>
            <a:ext cx="15944850" cy="3502025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defTabSz="2508250"/>
            <a:endParaRPr lang="en-US">
              <a:solidFill>
                <a:schemeClr val="bg1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796989" y="552450"/>
            <a:ext cx="10999694" cy="3269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defTabSz="2508250">
              <a:spcBef>
                <a:spcPts val="0"/>
              </a:spcBef>
            </a:pPr>
            <a:r>
              <a:rPr lang="id-ID" sz="3200" b="1" dirty="0"/>
              <a:t>OPTIMASI METODE </a:t>
            </a:r>
            <a:endParaRPr lang="id-ID" sz="3200" b="1" dirty="0" smtClean="0"/>
          </a:p>
          <a:p>
            <a:pPr defTabSz="2508250">
              <a:spcBef>
                <a:spcPts val="0"/>
              </a:spcBef>
            </a:pPr>
            <a:r>
              <a:rPr lang="id-ID" sz="3200" b="1" dirty="0" smtClean="0"/>
              <a:t>RT-PCR UNTUK ANALISA EKSPRESI GEN PTP1B</a:t>
            </a:r>
            <a:r>
              <a:rPr lang="en-ID" sz="4500" dirty="0" smtClean="0"/>
              <a:t> </a:t>
            </a:r>
          </a:p>
          <a:p>
            <a:r>
              <a:rPr lang="id-ID" sz="2800" dirty="0"/>
              <a:t>Sholihatil Hidayati</a:t>
            </a:r>
            <a:r>
              <a:rPr lang="id-ID" sz="2800" baseline="30000" dirty="0"/>
              <a:t>1</a:t>
            </a:r>
            <a:r>
              <a:rPr lang="id-ID" sz="2800" baseline="30000" dirty="0" smtClean="0"/>
              <a:t>*</a:t>
            </a:r>
            <a:r>
              <a:rPr lang="id-ID" sz="2800" dirty="0" smtClean="0"/>
              <a:t>, </a:t>
            </a:r>
            <a:r>
              <a:rPr lang="id-ID" sz="2800" dirty="0"/>
              <a:t>Rini Sulistyawati</a:t>
            </a:r>
            <a:r>
              <a:rPr lang="id-ID" sz="2800" baseline="30000" dirty="0"/>
              <a:t>2</a:t>
            </a:r>
            <a:r>
              <a:rPr lang="en-US" sz="2800" dirty="0"/>
              <a:t>, </a:t>
            </a:r>
            <a:r>
              <a:rPr lang="id-ID" sz="2800" dirty="0"/>
              <a:t>Laela Hayu </a:t>
            </a:r>
            <a:r>
              <a:rPr lang="id-ID" sz="2800" dirty="0" smtClean="0"/>
              <a:t>Nurani</a:t>
            </a:r>
            <a:r>
              <a:rPr lang="id-ID" sz="2800" baseline="30000" dirty="0" smtClean="0"/>
              <a:t>3, </a:t>
            </a:r>
            <a:r>
              <a:rPr lang="id-ID" sz="2800" dirty="0" smtClean="0"/>
              <a:t>Mustofa</a:t>
            </a:r>
            <a:r>
              <a:rPr lang="id-ID" sz="2800" baseline="30000" dirty="0"/>
              <a:t>4</a:t>
            </a:r>
            <a:endParaRPr lang="id-ID" sz="2800" dirty="0"/>
          </a:p>
          <a:p>
            <a:pPr defTabSz="2508250">
              <a:spcBef>
                <a:spcPts val="0"/>
              </a:spcBef>
            </a:pPr>
            <a:r>
              <a:rPr lang="id-ID" sz="2000" baseline="30000" dirty="0" smtClean="0"/>
              <a:t>1</a:t>
            </a:r>
            <a:r>
              <a:rPr lang="id-ID" sz="2000" dirty="0" smtClean="0"/>
              <a:t>Program Studi S1 Farmasi, STIKES dr. SOEBANDI, Jember</a:t>
            </a:r>
          </a:p>
          <a:p>
            <a:pPr defTabSz="2508250">
              <a:spcBef>
                <a:spcPts val="0"/>
              </a:spcBef>
            </a:pPr>
            <a:r>
              <a:rPr lang="en-US" sz="2000" baseline="30000" dirty="0"/>
              <a:t>2</a:t>
            </a:r>
            <a:r>
              <a:rPr lang="id-ID" sz="2000" dirty="0"/>
              <a:t>Analis Farmasi dan Makanan, Akademi Analis Farmasi Al Islam</a:t>
            </a:r>
            <a:r>
              <a:rPr lang="en-US" sz="2000" dirty="0"/>
              <a:t>,</a:t>
            </a:r>
            <a:r>
              <a:rPr lang="id-ID" sz="2000" dirty="0"/>
              <a:t> </a:t>
            </a:r>
            <a:r>
              <a:rPr lang="id-ID" sz="2000" dirty="0" smtClean="0"/>
              <a:t>Yogyakarta</a:t>
            </a:r>
          </a:p>
          <a:p>
            <a:pPr defTabSz="2508250">
              <a:spcBef>
                <a:spcPts val="0"/>
              </a:spcBef>
            </a:pPr>
            <a:r>
              <a:rPr lang="en-US" sz="2000" baseline="30000" dirty="0"/>
              <a:t>3</a:t>
            </a:r>
            <a:r>
              <a:rPr lang="id-ID" sz="2000" dirty="0"/>
              <a:t> Fakultas Farmasi, Universitas Ahmad Dahlan </a:t>
            </a:r>
            <a:r>
              <a:rPr lang="id-ID" sz="2000" dirty="0" smtClean="0"/>
              <a:t>Yogyakarta</a:t>
            </a:r>
          </a:p>
          <a:p>
            <a:pPr defTabSz="2508250">
              <a:spcBef>
                <a:spcPts val="0"/>
              </a:spcBef>
            </a:pPr>
            <a:r>
              <a:rPr lang="id-ID" sz="2000" baseline="30000" dirty="0" smtClean="0"/>
              <a:t>4</a:t>
            </a:r>
            <a:r>
              <a:rPr lang="id-ID" sz="2000" dirty="0" smtClean="0"/>
              <a:t>Departemen Biologi Molekuler, Fakultas Kedokteran, Universitas Gadjah Mada, Yogyakarta</a:t>
            </a:r>
            <a:r>
              <a:rPr lang="en-ID" sz="2000" dirty="0" smtClean="0"/>
              <a:t> </a:t>
            </a:r>
          </a:p>
          <a:p>
            <a:pPr defTabSz="2508250">
              <a:spcBef>
                <a:spcPts val="0"/>
              </a:spcBef>
            </a:pPr>
            <a:r>
              <a:rPr lang="en-ID" sz="2400" dirty="0" smtClean="0"/>
              <a:t>Email : </a:t>
            </a:r>
            <a:r>
              <a:rPr lang="id-ID" sz="2400" dirty="0" smtClean="0"/>
              <a:t>sholihatilhidayati@yahoo.co.id</a:t>
            </a:r>
            <a:endParaRPr lang="en-US" sz="2400" dirty="0"/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1399019" y="10742947"/>
            <a:ext cx="5517286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TUJUAN PENELITIAN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395288" y="11574069"/>
            <a:ext cx="7467600" cy="153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 defTabSz="2508250" eaLnBrk="0" hangingPunct="0"/>
            <a:r>
              <a:rPr lang="id-ID" sz="2400" dirty="0" smtClean="0">
                <a:latin typeface="+mj-lt"/>
              </a:rPr>
              <a:t>Penelitian ini dilakukan untuk mengetahui kondisi PCR yang tepat untuk deteksi ekspresi mRNA dengan menggunakan primer PTP1B pada otot tikus galur Wistar</a:t>
            </a:r>
            <a:endParaRPr lang="en-US" sz="2400" b="1" dirty="0">
              <a:latin typeface="+mj-lt"/>
            </a:endParaRPr>
          </a:p>
        </p:txBody>
      </p:sp>
      <p:sp>
        <p:nvSpPr>
          <p:cNvPr id="29" name="Text Box 42"/>
          <p:cNvSpPr txBox="1">
            <a:spLocks noChangeArrowheads="1"/>
          </p:cNvSpPr>
          <p:nvPr/>
        </p:nvSpPr>
        <p:spPr bwMode="auto">
          <a:xfrm>
            <a:off x="1269933" y="13232862"/>
            <a:ext cx="5604603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BAHAN AND METODE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561975" y="14182736"/>
            <a:ext cx="7467600" cy="4484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 defTabSz="2508250" eaLnBrk="0" hangingPunct="0"/>
            <a:r>
              <a:rPr lang="id-ID" sz="2400" b="1" dirty="0" smtClean="0"/>
              <a:t>Bahan :</a:t>
            </a:r>
            <a:r>
              <a:rPr lang="id-ID" sz="2400" dirty="0" smtClean="0"/>
              <a:t> Otot tikus galur Wistar, isopropanol</a:t>
            </a:r>
            <a:r>
              <a:rPr lang="id-ID" sz="2400" dirty="0"/>
              <a:t>, Rneasy </a:t>
            </a:r>
            <a:r>
              <a:rPr lang="id-ID" sz="2400" dirty="0" smtClean="0"/>
              <a:t>® Mini Kit (250) Cat. No. 74106 Qiagen</a:t>
            </a:r>
            <a:r>
              <a:rPr lang="id-ID" sz="2400" dirty="0"/>
              <a:t>, Power SYBR </a:t>
            </a:r>
            <a:r>
              <a:rPr lang="id-ID" sz="2400" dirty="0" smtClean="0"/>
              <a:t>® Green PCR Master Mix Thermo Fisher Scientific, </a:t>
            </a:r>
            <a:r>
              <a:rPr lang="id-ID" sz="2400" dirty="0"/>
              <a:t>Exiqon, primer mRNA </a:t>
            </a:r>
            <a:r>
              <a:rPr lang="id-ID" sz="2400" dirty="0" smtClean="0"/>
              <a:t>PTP1B (F: 5’-CGA GGG TGC AAA GTT CAT CAT-3’; R: 5’-GGT CTT CAT GGG AAA GCT CCT T-3</a:t>
            </a:r>
            <a:r>
              <a:rPr lang="id-ID" sz="2400" dirty="0"/>
              <a:t>’), primer </a:t>
            </a:r>
            <a:r>
              <a:rPr lang="id-ID" sz="2400" dirty="0" smtClean="0"/>
              <a:t>mRNA GADPH (F: 5’-TGG TGG ACC TCA TGG CCT AC-3’; R: 5’-CAG CAA CTG AGG GCC TCT CT-3’) (Gao </a:t>
            </a:r>
            <a:r>
              <a:rPr lang="id-ID" sz="2400" i="1" dirty="0" smtClean="0"/>
              <a:t>et al</a:t>
            </a:r>
            <a:r>
              <a:rPr lang="id-ID" sz="2400" dirty="0" smtClean="0"/>
              <a:t>., 2010), SensiFAST SYBR No-ROX One-Step kit </a:t>
            </a:r>
            <a:r>
              <a:rPr lang="id-ID" sz="2400" dirty="0"/>
              <a:t>(</a:t>
            </a:r>
            <a:r>
              <a:rPr lang="id-ID" sz="2400" dirty="0" smtClean="0"/>
              <a:t>Cat. No. BIO-72001, Bioline). </a:t>
            </a:r>
          </a:p>
          <a:p>
            <a:pPr algn="just" defTabSz="2508250" eaLnBrk="0" hangingPunct="0"/>
            <a:r>
              <a:rPr lang="id-ID" sz="2400" b="1" dirty="0" smtClean="0">
                <a:latin typeface="+mj-lt"/>
              </a:rPr>
              <a:t>Metode :</a:t>
            </a:r>
          </a:p>
          <a:p>
            <a:pPr algn="just" defTabSz="2508250" eaLnBrk="0" hangingPunct="0"/>
            <a:endParaRPr lang="en-US" sz="2400" b="1" dirty="0">
              <a:latin typeface="+mj-lt"/>
            </a:endParaRPr>
          </a:p>
        </p:txBody>
      </p:sp>
      <p:sp>
        <p:nvSpPr>
          <p:cNvPr id="31" name="Text Box 42"/>
          <p:cNvSpPr txBox="1">
            <a:spLocks noChangeArrowheads="1"/>
          </p:cNvSpPr>
          <p:nvPr/>
        </p:nvSpPr>
        <p:spPr bwMode="auto">
          <a:xfrm>
            <a:off x="1879132" y="20142328"/>
            <a:ext cx="4635500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HASIL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r>
              <a:rPr lang="en-ID" sz="3600" b="1" dirty="0" err="1" smtClean="0">
                <a:latin typeface="Arial Rounded MT Bold"/>
                <a:cs typeface="Arial Rounded MT Bold"/>
              </a:rPr>
              <a:t>PENELITIAN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423862" y="21099015"/>
            <a:ext cx="3773020" cy="540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algn="just"/>
            <a:r>
              <a:rPr lang="id-ID" sz="2400" dirty="0" smtClean="0"/>
              <a:t>A</a:t>
            </a:r>
            <a:r>
              <a:rPr lang="fi-FI" sz="2400" dirty="0" smtClean="0"/>
              <a:t>nalisis </a:t>
            </a:r>
            <a:r>
              <a:rPr lang="fi-FI" sz="2400" dirty="0"/>
              <a:t>suhu </a:t>
            </a:r>
            <a:r>
              <a:rPr lang="fi-FI" sz="2400" i="1" dirty="0"/>
              <a:t>annealing </a:t>
            </a:r>
            <a:r>
              <a:rPr lang="fi-FI" sz="2400" dirty="0" smtClean="0"/>
              <a:t>dila</a:t>
            </a:r>
            <a:r>
              <a:rPr lang="id-ID" sz="2400" dirty="0" smtClean="0"/>
              <a:t>ku</a:t>
            </a:r>
            <a:r>
              <a:rPr lang="fi-FI" sz="2400" dirty="0" smtClean="0"/>
              <a:t>kan</a:t>
            </a:r>
            <a:r>
              <a:rPr lang="id-ID" sz="2400" dirty="0"/>
              <a:t> </a:t>
            </a:r>
            <a:r>
              <a:rPr lang="id-ID" sz="2400" dirty="0" smtClean="0"/>
              <a:t>dengan </a:t>
            </a:r>
            <a:r>
              <a:rPr lang="id-ID" sz="2400" dirty="0"/>
              <a:t>optimasi suhu dalam mesin </a:t>
            </a:r>
            <a:r>
              <a:rPr lang="id-ID" sz="2400" dirty="0" smtClean="0"/>
              <a:t>qRTPCR. </a:t>
            </a:r>
            <a:r>
              <a:rPr lang="fi-FI" sz="2400" dirty="0" smtClean="0"/>
              <a:t>Optimasi </a:t>
            </a:r>
            <a:r>
              <a:rPr lang="fi-FI" sz="2400" dirty="0"/>
              <a:t>suhu dalam mesin </a:t>
            </a:r>
            <a:r>
              <a:rPr lang="fi-FI" sz="2400" dirty="0" smtClean="0"/>
              <a:t>qRT-PCR</a:t>
            </a:r>
            <a:r>
              <a:rPr lang="id-ID" sz="2400" dirty="0" smtClean="0"/>
              <a:t> dibuat </a:t>
            </a:r>
            <a:r>
              <a:rPr lang="id-ID" sz="2400" dirty="0"/>
              <a:t>bertingkat dalam satu </a:t>
            </a:r>
            <a:r>
              <a:rPr lang="id-ID" sz="2400" dirty="0" smtClean="0"/>
              <a:t>proses (Kartika, 2018)</a:t>
            </a:r>
            <a:r>
              <a:rPr lang="id-ID" sz="2400" dirty="0" smtClean="0">
                <a:latin typeface="+mj-lt"/>
              </a:rPr>
              <a:t>. Hasil optimasi suhu </a:t>
            </a:r>
            <a:r>
              <a:rPr lang="id-ID" sz="2400" i="1" dirty="0" smtClean="0">
                <a:latin typeface="+mj-lt"/>
              </a:rPr>
              <a:t>anneling</a:t>
            </a:r>
            <a:r>
              <a:rPr lang="id-ID" sz="2400" dirty="0" smtClean="0">
                <a:latin typeface="+mj-lt"/>
              </a:rPr>
              <a:t> didapatkan bahwa suhu 56</a:t>
            </a:r>
            <a:r>
              <a:rPr lang="id-ID" sz="2400" baseline="30000" dirty="0" smtClean="0">
                <a:latin typeface="+mj-lt"/>
              </a:rPr>
              <a:t>o</a:t>
            </a:r>
            <a:r>
              <a:rPr lang="id-ID" sz="2400" dirty="0" smtClean="0">
                <a:latin typeface="+mj-lt"/>
              </a:rPr>
              <a:t>C menunjukkan hasil melt curve yang stabil dengan suhu melt peak 81</a:t>
            </a:r>
            <a:r>
              <a:rPr lang="id-ID" sz="2400" baseline="30000" dirty="0" smtClean="0">
                <a:latin typeface="+mj-lt"/>
              </a:rPr>
              <a:t>o</a:t>
            </a:r>
            <a:r>
              <a:rPr lang="id-ID" sz="2400" dirty="0" smtClean="0">
                <a:latin typeface="+mj-lt"/>
              </a:rPr>
              <a:t>C. </a:t>
            </a:r>
          </a:p>
          <a:p>
            <a:pPr algn="just" defTabSz="2508250" eaLnBrk="0" hangingPunct="0">
              <a:lnSpc>
                <a:spcPct val="150000"/>
              </a:lnSpc>
            </a:pPr>
            <a:endParaRPr lang="en-US" sz="2400" b="1" dirty="0">
              <a:latin typeface="+mj-lt"/>
            </a:endParaRPr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9997052" y="11455229"/>
            <a:ext cx="4635500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KESIMPULAN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8525995" y="12289819"/>
            <a:ext cx="7467600" cy="1160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/>
            <a:r>
              <a:rPr lang="id-ID" sz="2400" dirty="0"/>
              <a:t>Kesimpulan dari penelitian ini </a:t>
            </a:r>
            <a:r>
              <a:rPr lang="id-ID" sz="2400" dirty="0" smtClean="0"/>
              <a:t>diperoleh suhu </a:t>
            </a:r>
            <a:r>
              <a:rPr lang="id-ID" sz="2400" i="1" dirty="0"/>
              <a:t>annealing </a:t>
            </a:r>
            <a:r>
              <a:rPr lang="id-ID" sz="2400" dirty="0" smtClean="0"/>
              <a:t>optimal</a:t>
            </a:r>
            <a:r>
              <a:rPr lang="id-ID" sz="2400" i="1" dirty="0" smtClean="0"/>
              <a:t> </a:t>
            </a:r>
            <a:r>
              <a:rPr lang="id-ID" sz="2400" dirty="0" smtClean="0"/>
              <a:t>mRNA PTP1B </a:t>
            </a:r>
            <a:r>
              <a:rPr lang="id-ID" sz="2400" dirty="0"/>
              <a:t>sebesar </a:t>
            </a:r>
            <a:r>
              <a:rPr lang="id-ID" sz="2400" dirty="0" smtClean="0"/>
              <a:t>56°C dan suhu melt curve 81</a:t>
            </a:r>
            <a:r>
              <a:rPr lang="id-ID" sz="2400" baseline="30000" dirty="0" smtClean="0"/>
              <a:t>o</a:t>
            </a:r>
            <a:r>
              <a:rPr lang="id-ID" sz="2400" dirty="0" smtClean="0"/>
              <a:t>C. </a:t>
            </a:r>
            <a:endParaRPr lang="en-US" sz="2400" b="1" dirty="0">
              <a:latin typeface="+mj-lt"/>
            </a:endParaRPr>
          </a:p>
        </p:txBody>
      </p:sp>
      <p:sp>
        <p:nvSpPr>
          <p:cNvPr id="35" name="Text Box 42"/>
          <p:cNvSpPr txBox="1">
            <a:spLocks noChangeArrowheads="1"/>
          </p:cNvSpPr>
          <p:nvPr/>
        </p:nvSpPr>
        <p:spPr bwMode="auto">
          <a:xfrm>
            <a:off x="9252348" y="13579905"/>
            <a:ext cx="6037538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UCAPAN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r>
              <a:rPr lang="en-ID" sz="3600" b="1" dirty="0" err="1" smtClean="0">
                <a:latin typeface="Arial Rounded MT Bold"/>
                <a:cs typeface="Arial Rounded MT Bold"/>
              </a:rPr>
              <a:t>TERIMA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r>
              <a:rPr lang="en-ID" sz="3600" b="1" dirty="0" err="1" smtClean="0">
                <a:latin typeface="Arial Rounded MT Bold"/>
                <a:cs typeface="Arial Rounded MT Bold"/>
              </a:rPr>
              <a:t>KASIH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8619827" y="14345383"/>
            <a:ext cx="7467600" cy="1530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 defTabSz="2508250" eaLnBrk="0" hangingPunct="0"/>
            <a:r>
              <a:rPr lang="id-ID" sz="2400" dirty="0" smtClean="0"/>
              <a:t>Penelitian ini didanai oleh Hibah Kompetitif Nasional  </a:t>
            </a:r>
            <a:r>
              <a:rPr lang="id-ID" sz="2400" dirty="0"/>
              <a:t>KEMENRISTEK DIKTI, </a:t>
            </a:r>
            <a:r>
              <a:rPr lang="id-ID" sz="2400" dirty="0" smtClean="0"/>
              <a:t>Indonesia. Penelitian dilakukan di Laboratorium Biologi Molekuler Fakultas Kedokteran Universitas Gadjah Mada, Yogyakarta.</a:t>
            </a:r>
            <a:endParaRPr lang="en-US" sz="2400" b="1" dirty="0">
              <a:latin typeface="+mj-lt"/>
            </a:endParaRPr>
          </a:p>
        </p:txBody>
      </p:sp>
      <p:sp>
        <p:nvSpPr>
          <p:cNvPr id="39" name="Text Box 42"/>
          <p:cNvSpPr txBox="1">
            <a:spLocks noChangeArrowheads="1"/>
          </p:cNvSpPr>
          <p:nvPr/>
        </p:nvSpPr>
        <p:spPr bwMode="auto">
          <a:xfrm>
            <a:off x="9397630" y="15960940"/>
            <a:ext cx="5390956" cy="60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9" tIns="26124" rIns="52249" bIns="26124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ID" sz="3600" b="1" dirty="0" err="1" smtClean="0">
                <a:latin typeface="Arial Rounded MT Bold"/>
                <a:cs typeface="Arial Rounded MT Bold"/>
              </a:rPr>
              <a:t>DAFTAR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r>
              <a:rPr lang="en-ID" sz="3600" b="1" dirty="0" err="1" smtClean="0">
                <a:latin typeface="Arial Rounded MT Bold"/>
                <a:cs typeface="Arial Rounded MT Bold"/>
              </a:rPr>
              <a:t>PUSTAKA</a:t>
            </a:r>
            <a:r>
              <a:rPr lang="en-ID" sz="3600" b="1" dirty="0" smtClean="0">
                <a:latin typeface="Arial Rounded MT Bold"/>
                <a:cs typeface="Arial Rounded MT Bold"/>
              </a:rPr>
              <a:t> </a:t>
            </a:r>
            <a:endParaRPr lang="en-US" sz="4800" b="1" dirty="0">
              <a:latin typeface="Arial Rounded MT Bold"/>
              <a:cs typeface="Arial Rounded MT Bold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8525995" y="16770450"/>
            <a:ext cx="7467600" cy="10332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marL="457200" indent="-457200" algn="just" defTabSz="2508250" eaLnBrk="0" hangingPunct="0"/>
            <a:r>
              <a:rPr lang="id-ID" sz="2400" dirty="0"/>
              <a:t>Gao L, Zhang X, wang F, </a:t>
            </a:r>
            <a:r>
              <a:rPr lang="id-ID" sz="2400" i="1" dirty="0"/>
              <a:t>et al</a:t>
            </a:r>
            <a:r>
              <a:rPr lang="id-ID" sz="2400" dirty="0"/>
              <a:t>., 2010. </a:t>
            </a:r>
            <a:r>
              <a:rPr lang="en-US" sz="2400" dirty="0"/>
              <a:t>Chronic ethanol consumption up-regulates </a:t>
            </a:r>
            <a:r>
              <a:rPr lang="en-US" sz="2400" dirty="0" err="1"/>
              <a:t>proteintyrosine</a:t>
            </a:r>
            <a:r>
              <a:rPr lang="id-ID" sz="2400" dirty="0"/>
              <a:t> phosphatase-1B (PTP1B) expression in rat skeletal muscle. Acta Pharmacologica sinica. Vol. 31: </a:t>
            </a:r>
            <a:r>
              <a:rPr lang="id-ID" sz="2400" dirty="0" smtClean="0"/>
              <a:t>1576-82</a:t>
            </a:r>
          </a:p>
          <a:p>
            <a:pPr marL="457200" indent="-457200" algn="just" defTabSz="2508250" eaLnBrk="0" hangingPunct="0"/>
            <a:r>
              <a:rPr lang="fi-FI" sz="2400" dirty="0" smtClean="0"/>
              <a:t>Gum </a:t>
            </a:r>
            <a:r>
              <a:rPr lang="fi-FI" sz="2400" dirty="0"/>
              <a:t>RJ, Gaede LL, Koterski SL, Heindel M, Clampit JE, Zinker BA, Trevillyan JM, Ulrich RG, Jirousek MR, Rondinone CM. 2003. Reduction of Protein Tyrosine Phosphatase 1B Increases Insulin-dependent Signaling in Ob/Ob Mice. </a:t>
            </a:r>
            <a:r>
              <a:rPr lang="fi-FI" sz="2400" i="1" dirty="0"/>
              <a:t>Diabetes</a:t>
            </a:r>
            <a:r>
              <a:rPr lang="fi-FI" sz="2400" dirty="0"/>
              <a:t>. </a:t>
            </a:r>
            <a:r>
              <a:rPr lang="id-ID" sz="2400" dirty="0" smtClean="0"/>
              <a:t>Vol. </a:t>
            </a:r>
            <a:r>
              <a:rPr lang="fi-FI" sz="2400" dirty="0" smtClean="0"/>
              <a:t>52</a:t>
            </a:r>
            <a:r>
              <a:rPr lang="fi-FI" sz="2400" dirty="0"/>
              <a:t>: </a:t>
            </a:r>
            <a:r>
              <a:rPr lang="fi-FI" sz="2400" dirty="0" smtClean="0"/>
              <a:t>21-28</a:t>
            </a:r>
            <a:endParaRPr lang="id-ID" sz="2400" dirty="0" smtClean="0">
              <a:latin typeface="+mj-lt"/>
            </a:endParaRPr>
          </a:p>
          <a:p>
            <a:pPr marL="457200" indent="-457200" algn="just" defTabSz="2508250" eaLnBrk="0" hangingPunct="0"/>
            <a:r>
              <a:rPr lang="id-ID" sz="2400" dirty="0" smtClean="0">
                <a:latin typeface="+mj-lt"/>
              </a:rPr>
              <a:t>Kartika AI. 2018. Optimasi Annealing Primer mRNA RECK dengan Metode One-Step qRT-PCR. Jurnal Labora Medika. Vol. 2: 22-31</a:t>
            </a:r>
          </a:p>
          <a:p>
            <a:pPr marL="457200" indent="-457200" algn="just" defTabSz="2508250" eaLnBrk="0" hangingPunct="0"/>
            <a:r>
              <a:rPr lang="id-ID" sz="2400" dirty="0" smtClean="0">
                <a:latin typeface="+mj-lt"/>
              </a:rPr>
              <a:t>Rahardian R dan Nur EM. 2017. Akurasi Metode Real PCR untuk Analisa Ekspresi Gen PmVRP15. Prosiding Pertemuan Teknis Teknisi Litkayasa Lingkup BBPBAP. Jepara</a:t>
            </a:r>
          </a:p>
          <a:p>
            <a:pPr marL="457200" indent="-457200" algn="just" defTabSz="2508250" eaLnBrk="0" hangingPunct="0"/>
            <a:r>
              <a:rPr lang="id-ID" sz="2400" dirty="0"/>
              <a:t>Susiati, Pratiwi YS, Goenawan H, </a:t>
            </a:r>
            <a:r>
              <a:rPr lang="id-ID" sz="2400" i="1" dirty="0"/>
              <a:t>et al</a:t>
            </a:r>
            <a:r>
              <a:rPr lang="id-ID" sz="2400" dirty="0"/>
              <a:t>., 2017. Optimasi Reverse Transcriptase-Polymerase Chain Reaction (RT-PCR) Konvensional untuk deteksi Level Ekspresi mRNA pada Otot Gastrocnemius Tikus (Rattus norvegius). In book: Prosiding Konferensi dan Seminar Nasional Jabatan Fungsional. Edition: 1. Unpad Press. Pp. 124-8</a:t>
            </a:r>
          </a:p>
          <a:p>
            <a:pPr marL="457200" indent="-457200" algn="just" defTabSz="2508250" eaLnBrk="0" hangingPunct="0"/>
            <a:endParaRPr lang="id-ID" sz="2400" dirty="0" smtClean="0">
              <a:latin typeface="+mj-lt"/>
            </a:endParaRPr>
          </a:p>
          <a:p>
            <a:pPr marL="457200" indent="-457200" algn="just" defTabSz="2508250" eaLnBrk="0" hangingPunct="0"/>
            <a:endParaRPr lang="en-US" sz="2000" dirty="0">
              <a:latin typeface="+mj-lt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8581002" y="4809102"/>
            <a:ext cx="7467600" cy="300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249" tIns="26124" rIns="52249" bIns="26124">
            <a:spAutoFit/>
          </a:bodyPr>
          <a:lstStyle/>
          <a:p>
            <a:pPr algn="just"/>
            <a:r>
              <a:rPr lang="sv-SE" sz="2400" dirty="0"/>
              <a:t>Optimal tidaknya suhu </a:t>
            </a:r>
            <a:r>
              <a:rPr lang="sv-SE" sz="2400" i="1" dirty="0"/>
              <a:t>annealing </a:t>
            </a:r>
            <a:r>
              <a:rPr lang="sv-SE" sz="2400" dirty="0" smtClean="0"/>
              <a:t>dapat</a:t>
            </a:r>
            <a:r>
              <a:rPr lang="id-ID" sz="2400" dirty="0" smtClean="0"/>
              <a:t> dilihat </a:t>
            </a:r>
            <a:r>
              <a:rPr lang="id-ID" sz="2400" dirty="0"/>
              <a:t>dari grafik amplifikasi </a:t>
            </a:r>
            <a:r>
              <a:rPr lang="id-ID" sz="2400" dirty="0" smtClean="0"/>
              <a:t>dengan </a:t>
            </a:r>
            <a:r>
              <a:rPr lang="it-IT" sz="2400" dirty="0" smtClean="0"/>
              <a:t>membandingkan </a:t>
            </a:r>
            <a:r>
              <a:rPr lang="it-IT" sz="2400" dirty="0"/>
              <a:t>perlakuan triplo dari </a:t>
            </a:r>
            <a:r>
              <a:rPr lang="it-IT" sz="2400" dirty="0" smtClean="0"/>
              <a:t>satu</a:t>
            </a:r>
            <a:r>
              <a:rPr lang="id-ID" sz="2400" dirty="0" smtClean="0"/>
              <a:t> sampel </a:t>
            </a:r>
            <a:r>
              <a:rPr lang="id-ID" sz="2400" dirty="0"/>
              <a:t>yang </a:t>
            </a:r>
            <a:r>
              <a:rPr lang="id-ID" sz="2400" dirty="0" smtClean="0"/>
              <a:t>sama (Kartika, 2018). </a:t>
            </a:r>
            <a:r>
              <a:rPr lang="id-ID" sz="2400" dirty="0" smtClean="0">
                <a:latin typeface="+mj-lt"/>
              </a:rPr>
              <a:t>Hasil RT-PCR dari primer PTP1B pada 2 sampel otot dengan perlakuan triplo didapatkan hasil </a:t>
            </a:r>
            <a:r>
              <a:rPr lang="id-ID" sz="2400" dirty="0" smtClean="0"/>
              <a:t>kurva amplifikasi dengan Cq yang </a:t>
            </a:r>
            <a:r>
              <a:rPr lang="id-ID" sz="2400" dirty="0"/>
              <a:t>hampir </a:t>
            </a:r>
            <a:r>
              <a:rPr lang="id-ID" sz="2400" dirty="0" smtClean="0"/>
              <a:t>sama. Hal ini menunjukkan bahwa suhu 56</a:t>
            </a:r>
            <a:r>
              <a:rPr lang="id-ID" sz="2400" baseline="30000" dirty="0" smtClean="0"/>
              <a:t>o</a:t>
            </a:r>
            <a:r>
              <a:rPr lang="id-ID" sz="2400" dirty="0" smtClean="0"/>
              <a:t>C merupakan suhu </a:t>
            </a:r>
            <a:r>
              <a:rPr lang="id-ID" sz="2400" i="1" dirty="0" smtClean="0"/>
              <a:t>annealing</a:t>
            </a:r>
            <a:r>
              <a:rPr lang="id-ID" sz="2400" dirty="0" smtClean="0"/>
              <a:t> optimal.</a:t>
            </a:r>
            <a:endParaRPr lang="en-US" sz="2400" b="1" dirty="0">
              <a:latin typeface="+mj-lt"/>
            </a:endParaRPr>
          </a:p>
        </p:txBody>
      </p:sp>
      <p:sp>
        <p:nvSpPr>
          <p:cNvPr id="23" name="Text Box 194"/>
          <p:cNvSpPr txBox="1">
            <a:spLocks noChangeArrowheads="1"/>
          </p:cNvSpPr>
          <p:nvPr/>
        </p:nvSpPr>
        <p:spPr bwMode="auto">
          <a:xfrm>
            <a:off x="326556" y="4270829"/>
            <a:ext cx="7692147" cy="1197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582" tIns="228582" rIns="228582" bIns="228582" anchor="ctr" anchorCtr="1"/>
          <a:lstStyle>
            <a:lvl1pPr defTabSz="40227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9100" defTabSz="40227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38200" defTabSz="40227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57300" defTabSz="40227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676400" defTabSz="40227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1336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5908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0480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052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dirty="0">
                <a:latin typeface="Arial Rounded MT Bold"/>
                <a:cs typeface="Arial Rounded MT Bold"/>
              </a:rPr>
              <a:t>PENDAHULUAN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882" y="21197842"/>
            <a:ext cx="3666006" cy="4731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1" descr="Hasil gambar untuk logo stikes dr soeband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6404" y="851448"/>
            <a:ext cx="2331616" cy="2146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761" y="7782199"/>
            <a:ext cx="5269518" cy="351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 descr="K:\Data Harddisk Lama\Data D\LALA ACTION\DSC_2147_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80" y="722706"/>
            <a:ext cx="1860425" cy="280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3375408"/>
              </p:ext>
            </p:extLst>
          </p:nvPr>
        </p:nvGraphicFramePr>
        <p:xfrm>
          <a:off x="1152047" y="18292890"/>
          <a:ext cx="6456841" cy="1560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064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25082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677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36x60 Vertical Template</dc:title>
  <dc:creator>Ethan Shulda;www.postersession.com</dc:creator>
  <cp:keywords>www.postersession.com</cp:keywords>
  <dc:description>©MegaPrint Inc. 2009-2015</dc:description>
  <cp:lastModifiedBy>Akbid-L04</cp:lastModifiedBy>
  <cp:revision>82</cp:revision>
  <dcterms:created xsi:type="dcterms:W3CDTF">2008-12-04T00:20:37Z</dcterms:created>
  <dcterms:modified xsi:type="dcterms:W3CDTF">2019-07-22T01:42:32Z</dcterms:modified>
  <cp:category>Research Poster</cp:category>
</cp:coreProperties>
</file>